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7" r:id="rId2"/>
    <p:sldId id="259" r:id="rId3"/>
    <p:sldId id="260" r:id="rId4"/>
    <p:sldId id="261" r:id="rId5"/>
    <p:sldId id="262" r:id="rId6"/>
    <p:sldId id="263" r:id="rId7"/>
    <p:sldId id="290" r:id="rId8"/>
    <p:sldId id="267" r:id="rId9"/>
    <p:sldId id="266" r:id="rId10"/>
    <p:sldId id="265" r:id="rId11"/>
    <p:sldId id="268" r:id="rId12"/>
    <p:sldId id="269" r:id="rId13"/>
    <p:sldId id="271" r:id="rId14"/>
    <p:sldId id="270" r:id="rId15"/>
    <p:sldId id="272" r:id="rId16"/>
    <p:sldId id="273" r:id="rId17"/>
    <p:sldId id="275" r:id="rId18"/>
    <p:sldId id="276" r:id="rId19"/>
    <p:sldId id="277" r:id="rId20"/>
    <p:sldId id="278" r:id="rId21"/>
    <p:sldId id="279" r:id="rId22"/>
    <p:sldId id="280" r:id="rId23"/>
    <p:sldId id="281" r:id="rId24"/>
    <p:sldId id="274" r:id="rId25"/>
    <p:sldId id="282" r:id="rId26"/>
    <p:sldId id="285" r:id="rId27"/>
    <p:sldId id="287" r:id="rId28"/>
    <p:sldId id="284" r:id="rId29"/>
    <p:sldId id="283"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401" autoAdjust="0"/>
  </p:normalViewPr>
  <p:slideViewPr>
    <p:cSldViewPr snapToGrid="0" snapToObjects="1">
      <p:cViewPr>
        <p:scale>
          <a:sx n="100" d="100"/>
          <a:sy n="100" d="100"/>
        </p:scale>
        <p:origin x="-1184" y="-1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user\Dropbox%20(CarbonTIME)\6%20CTIME2%20BEAR\6.2.%20Teacher%20Surveys\6.2.4%20Analysis\16-17%20Unit%20test%20analysis%20(FullPre_CI)\16-17%20Unit%20test%20analysis%20(Carbon+Inquir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a:t>Effectiveness</a:t>
            </a:r>
            <a:r>
              <a:rPr lang="en-US" sz="2000" b="1" baseline="0"/>
              <a:t> for focus teachers (16-17)</a:t>
            </a:r>
          </a:p>
        </c:rich>
      </c:tx>
      <c:layout/>
      <c:overlay val="0"/>
      <c:spPr>
        <a:noFill/>
        <a:ln>
          <a:noFill/>
        </a:ln>
        <a:effectLst/>
      </c:spPr>
    </c:title>
    <c:autoTitleDeleted val="0"/>
    <c:plotArea>
      <c:layout/>
      <c:lineChart>
        <c:grouping val="standard"/>
        <c:varyColors val="0"/>
        <c:ser>
          <c:idx val="0"/>
          <c:order val="0"/>
          <c:tx>
            <c:strRef>
              <c:f>'6 focus teachers'!$M$10</c:f>
              <c:strCache>
                <c:ptCount val="1"/>
                <c:pt idx="0">
                  <c:v>Ms. Callahan</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'6 focus teachers'!$N$9:$P$9</c:f>
              <c:strCache>
                <c:ptCount val="2"/>
                <c:pt idx="0">
                  <c:v>Full </c:v>
                </c:pt>
                <c:pt idx="1">
                  <c:v>Unit</c:v>
                </c:pt>
              </c:strCache>
            </c:strRef>
          </c:cat>
          <c:val>
            <c:numRef>
              <c:f>'6 focus teachers'!$N$10:$P$10</c:f>
              <c:numCache>
                <c:formatCode>General</c:formatCode>
                <c:ptCount val="2"/>
                <c:pt idx="0">
                  <c:v>0.529</c:v>
                </c:pt>
                <c:pt idx="1">
                  <c:v>0.8758159</c:v>
                </c:pt>
              </c:numCache>
            </c:numRef>
          </c:val>
          <c:smooth val="0"/>
          <c:extLst xmlns:c16r2="http://schemas.microsoft.com/office/drawing/2015/06/chart">
            <c:ext xmlns:c16="http://schemas.microsoft.com/office/drawing/2014/chart" uri="{C3380CC4-5D6E-409C-BE32-E72D297353CC}">
              <c16:uniqueId val="{00000000-6F5E-47E0-9DA7-62AEF2A1C102}"/>
            </c:ext>
          </c:extLst>
        </c:ser>
        <c:ser>
          <c:idx val="1"/>
          <c:order val="1"/>
          <c:tx>
            <c:strRef>
              <c:f>'6 focus teachers'!$M$11</c:f>
              <c:strCache>
                <c:ptCount val="1"/>
                <c:pt idx="0">
                  <c:v>Ms. Eaton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'6 focus teachers'!$N$9:$P$9</c:f>
              <c:strCache>
                <c:ptCount val="2"/>
                <c:pt idx="0">
                  <c:v>Full </c:v>
                </c:pt>
                <c:pt idx="1">
                  <c:v>Unit</c:v>
                </c:pt>
              </c:strCache>
            </c:strRef>
          </c:cat>
          <c:val>
            <c:numRef>
              <c:f>'6 focus teachers'!$N$11:$P$11</c:f>
              <c:numCache>
                <c:formatCode>General</c:formatCode>
                <c:ptCount val="2"/>
                <c:pt idx="0">
                  <c:v>0.501</c:v>
                </c:pt>
                <c:pt idx="1">
                  <c:v>0.8504055</c:v>
                </c:pt>
              </c:numCache>
            </c:numRef>
          </c:val>
          <c:smooth val="0"/>
          <c:extLst xmlns:c16r2="http://schemas.microsoft.com/office/drawing/2015/06/chart">
            <c:ext xmlns:c16="http://schemas.microsoft.com/office/drawing/2014/chart" uri="{C3380CC4-5D6E-409C-BE32-E72D297353CC}">
              <c16:uniqueId val="{00000001-6F5E-47E0-9DA7-62AEF2A1C102}"/>
            </c:ext>
          </c:extLst>
        </c:ser>
        <c:ser>
          <c:idx val="2"/>
          <c:order val="2"/>
          <c:tx>
            <c:strRef>
              <c:f>'6 focus teachers'!$M$12</c:f>
              <c:strCache>
                <c:ptCount val="1"/>
                <c:pt idx="0">
                  <c:v>Mr. Gilbert</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'6 focus teachers'!$N$9:$P$9</c:f>
              <c:strCache>
                <c:ptCount val="2"/>
                <c:pt idx="0">
                  <c:v>Full </c:v>
                </c:pt>
                <c:pt idx="1">
                  <c:v>Unit</c:v>
                </c:pt>
              </c:strCache>
            </c:strRef>
          </c:cat>
          <c:val>
            <c:numRef>
              <c:f>'6 focus teachers'!$N$12:$P$12</c:f>
              <c:numCache>
                <c:formatCode>General</c:formatCode>
                <c:ptCount val="2"/>
                <c:pt idx="0">
                  <c:v>0.529</c:v>
                </c:pt>
                <c:pt idx="1">
                  <c:v>-0.2001173</c:v>
                </c:pt>
              </c:numCache>
            </c:numRef>
          </c:val>
          <c:smooth val="0"/>
          <c:extLst xmlns:c16r2="http://schemas.microsoft.com/office/drawing/2015/06/chart">
            <c:ext xmlns:c16="http://schemas.microsoft.com/office/drawing/2014/chart" uri="{C3380CC4-5D6E-409C-BE32-E72D297353CC}">
              <c16:uniqueId val="{00000002-6F5E-47E0-9DA7-62AEF2A1C102}"/>
            </c:ext>
          </c:extLst>
        </c:ser>
        <c:ser>
          <c:idx val="3"/>
          <c:order val="3"/>
          <c:tx>
            <c:strRef>
              <c:f>'6 focus teachers'!$M$13</c:f>
              <c:strCache>
                <c:ptCount val="1"/>
                <c:pt idx="0">
                  <c:v>Mr. Ross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'6 focus teachers'!$N$9:$P$9</c:f>
              <c:strCache>
                <c:ptCount val="2"/>
                <c:pt idx="0">
                  <c:v>Full </c:v>
                </c:pt>
                <c:pt idx="1">
                  <c:v>Unit</c:v>
                </c:pt>
              </c:strCache>
            </c:strRef>
          </c:cat>
          <c:val>
            <c:numRef>
              <c:f>'6 focus teachers'!$N$13:$P$13</c:f>
              <c:numCache>
                <c:formatCode>General</c:formatCode>
                <c:ptCount val="2"/>
                <c:pt idx="0">
                  <c:v>0.184</c:v>
                </c:pt>
                <c:pt idx="1">
                  <c:v>0.3641963</c:v>
                </c:pt>
              </c:numCache>
            </c:numRef>
          </c:val>
          <c:smooth val="0"/>
          <c:extLst xmlns:c16r2="http://schemas.microsoft.com/office/drawing/2015/06/chart">
            <c:ext xmlns:c16="http://schemas.microsoft.com/office/drawing/2014/chart" uri="{C3380CC4-5D6E-409C-BE32-E72D297353CC}">
              <c16:uniqueId val="{00000003-6F5E-47E0-9DA7-62AEF2A1C102}"/>
            </c:ext>
          </c:extLst>
        </c:ser>
        <c:ser>
          <c:idx val="4"/>
          <c:order val="4"/>
          <c:tx>
            <c:strRef>
              <c:f>'6 focus teachers'!$M$14</c:f>
              <c:strCache>
                <c:ptCount val="1"/>
                <c:pt idx="0">
                  <c:v>Mr. Harris</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'6 focus teachers'!$N$9:$P$9</c:f>
              <c:strCache>
                <c:ptCount val="2"/>
                <c:pt idx="0">
                  <c:v>Full </c:v>
                </c:pt>
                <c:pt idx="1">
                  <c:v>Unit</c:v>
                </c:pt>
              </c:strCache>
            </c:strRef>
          </c:cat>
          <c:val>
            <c:numRef>
              <c:f>'6 focus teachers'!$N$14:$P$14</c:f>
              <c:numCache>
                <c:formatCode>General</c:formatCode>
                <c:ptCount val="2"/>
                <c:pt idx="0">
                  <c:v>-0.308</c:v>
                </c:pt>
                <c:pt idx="1">
                  <c:v>-0.47248</c:v>
                </c:pt>
              </c:numCache>
            </c:numRef>
          </c:val>
          <c:smooth val="0"/>
          <c:extLst xmlns:c16r2="http://schemas.microsoft.com/office/drawing/2015/06/chart">
            <c:ext xmlns:c16="http://schemas.microsoft.com/office/drawing/2014/chart" uri="{C3380CC4-5D6E-409C-BE32-E72D297353CC}">
              <c16:uniqueId val="{00000004-6F5E-47E0-9DA7-62AEF2A1C102}"/>
            </c:ext>
          </c:extLst>
        </c:ser>
        <c:ser>
          <c:idx val="5"/>
          <c:order val="5"/>
          <c:tx>
            <c:strRef>
              <c:f>'6 focus teachers'!$M$15</c:f>
              <c:strCache>
                <c:ptCount val="1"/>
                <c:pt idx="0">
                  <c:v>Ms. Barton</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'6 focus teachers'!$N$9:$P$9</c:f>
              <c:strCache>
                <c:ptCount val="2"/>
                <c:pt idx="0">
                  <c:v>Full </c:v>
                </c:pt>
                <c:pt idx="1">
                  <c:v>Unit</c:v>
                </c:pt>
              </c:strCache>
            </c:strRef>
          </c:cat>
          <c:val>
            <c:numRef>
              <c:f>'6 focus teachers'!$N$15:$P$15</c:f>
              <c:numCache>
                <c:formatCode>General</c:formatCode>
                <c:ptCount val="2"/>
                <c:pt idx="0">
                  <c:v>-1.36</c:v>
                </c:pt>
                <c:pt idx="1">
                  <c:v>-1.881294</c:v>
                </c:pt>
              </c:numCache>
            </c:numRef>
          </c:val>
          <c:smooth val="0"/>
          <c:extLst xmlns:c16r2="http://schemas.microsoft.com/office/drawing/2015/06/chart">
            <c:ext xmlns:c16="http://schemas.microsoft.com/office/drawing/2014/chart" uri="{C3380CC4-5D6E-409C-BE32-E72D297353CC}">
              <c16:uniqueId val="{00000005-6F5E-47E0-9DA7-62AEF2A1C102}"/>
            </c:ext>
          </c:extLst>
        </c:ser>
        <c:dLbls>
          <c:showLegendKey val="0"/>
          <c:showVal val="0"/>
          <c:showCatName val="0"/>
          <c:showSerName val="0"/>
          <c:showPercent val="0"/>
          <c:showBubbleSize val="0"/>
        </c:dLbls>
        <c:marker val="1"/>
        <c:smooth val="0"/>
        <c:axId val="2120035688"/>
        <c:axId val="2041228088"/>
      </c:lineChart>
      <c:catAx>
        <c:axId val="212003568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41228088"/>
        <c:crosses val="autoZero"/>
        <c:auto val="1"/>
        <c:lblAlgn val="ctr"/>
        <c:lblOffset val="100"/>
        <c:noMultiLvlLbl val="0"/>
      </c:catAx>
      <c:valAx>
        <c:axId val="20412280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0" i="0" baseline="0">
                    <a:effectLst/>
                  </a:rPr>
                  <a:t>Students’ learning gains relative to expected gains based on FRL and pretest (Logits)</a:t>
                </a:r>
                <a:endParaRPr lang="en-US">
                  <a:effectLst/>
                </a:endParaRP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0035688"/>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77D9BD-BF05-E544-BA62-9DDC4ED3A5D5}" type="datetimeFigureOut">
              <a:rPr lang="en-US" smtClean="0"/>
              <a:t>3/30/19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C12AE7-0E62-514E-89A6-5A4F087648BF}" type="slidenum">
              <a:rPr lang="en-US" smtClean="0"/>
              <a:t>‹#›</a:t>
            </a:fld>
            <a:endParaRPr lang="en-US"/>
          </a:p>
        </p:txBody>
      </p:sp>
    </p:spTree>
    <p:extLst>
      <p:ext uri="{BB962C8B-B14F-4D97-AF65-F5344CB8AC3E}">
        <p14:creationId xmlns:p14="http://schemas.microsoft.com/office/powerpoint/2010/main" val="39049595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Additional authors on this paper include </a:t>
            </a:r>
            <a:r>
              <a:rPr lang="en-US" baseline="0" dirty="0" smtClean="0"/>
              <a:t>Christie Morrison Thomas, Qinyun Lin, and Andy Anderson. The title of our paper is relationships among patterns in classroom discourse and student learning performances. That said, while student learning performances are what we are ultimately interested in supporting, most of the time in this presentation will be devoted to digging into discourse in Carbon TIME classrooms. </a:t>
            </a:r>
            <a:endParaRPr lang="en-US" dirty="0"/>
          </a:p>
        </p:txBody>
      </p:sp>
      <p:sp>
        <p:nvSpPr>
          <p:cNvPr id="4" name="Slide Number Placeholder 3"/>
          <p:cNvSpPr>
            <a:spLocks noGrp="1"/>
          </p:cNvSpPr>
          <p:nvPr>
            <p:ph type="sldNum" sz="quarter" idx="10"/>
          </p:nvPr>
        </p:nvSpPr>
        <p:spPr/>
        <p:txBody>
          <a:bodyPr/>
          <a:lstStyle/>
          <a:p>
            <a:fld id="{53493A8B-7EE8-ED4F-8F1B-960B0101C99E}" type="slidenum">
              <a:rPr lang="en-US" smtClean="0"/>
              <a:t>1</a:t>
            </a:fld>
            <a:endParaRPr lang="en-US"/>
          </a:p>
        </p:txBody>
      </p:sp>
    </p:spTree>
    <p:extLst>
      <p:ext uri="{BB962C8B-B14F-4D97-AF65-F5344CB8AC3E}">
        <p14:creationId xmlns:p14="http://schemas.microsoft.com/office/powerpoint/2010/main" val="1439684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we visit</a:t>
            </a:r>
            <a:r>
              <a:rPr lang="en-US" baseline="0" dirty="0" smtClean="0"/>
              <a:t> Mr. Harris’s class during the discourse routine around the Evidence-Based Arguments Tool for an ethanol burning investigation. There’s a two part target performance. First, students should use data from their investigations to develop evidence-based arguments about matter movements and matter changes when ethanol burns. Second, students should identify unanswered questions about matter movement and matter change that their ethanol burning data were insufficient to answer. </a:t>
            </a:r>
            <a:endParaRPr lang="en-US" dirty="0"/>
          </a:p>
        </p:txBody>
      </p:sp>
      <p:sp>
        <p:nvSpPr>
          <p:cNvPr id="4" name="Slide Number Placeholder 3"/>
          <p:cNvSpPr>
            <a:spLocks noGrp="1"/>
          </p:cNvSpPr>
          <p:nvPr>
            <p:ph type="sldNum" sz="quarter" idx="10"/>
          </p:nvPr>
        </p:nvSpPr>
        <p:spPr/>
        <p:txBody>
          <a:bodyPr/>
          <a:lstStyle/>
          <a:p>
            <a:fld id="{EDC12AE7-0E62-514E-89A6-5A4F087648BF}" type="slidenum">
              <a:rPr lang="en-US" smtClean="0"/>
              <a:t>10</a:t>
            </a:fld>
            <a:endParaRPr lang="en-US"/>
          </a:p>
        </p:txBody>
      </p:sp>
    </p:spTree>
    <p:extLst>
      <p:ext uri="{BB962C8B-B14F-4D97-AF65-F5344CB8AC3E}">
        <p14:creationId xmlns:p14="http://schemas.microsoft.com/office/powerpoint/2010/main" val="3003578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Mr. Harris introduces the EBA Tool</a:t>
            </a:r>
            <a:r>
              <a:rPr lang="en-US" baseline="0" dirty="0" smtClean="0"/>
              <a:t> as an opportunity to make, “arguments based on the evidence we saw.” He reviews three questions that are designed to scaffold students toward the target performance. Those questions are about movement, Carbon, and energy. </a:t>
            </a:r>
            <a:endParaRPr lang="en-US" dirty="0"/>
          </a:p>
        </p:txBody>
      </p:sp>
      <p:sp>
        <p:nvSpPr>
          <p:cNvPr id="4" name="Slide Number Placeholder 3"/>
          <p:cNvSpPr>
            <a:spLocks noGrp="1"/>
          </p:cNvSpPr>
          <p:nvPr>
            <p:ph type="sldNum" sz="quarter" idx="10"/>
          </p:nvPr>
        </p:nvSpPr>
        <p:spPr/>
        <p:txBody>
          <a:bodyPr/>
          <a:lstStyle/>
          <a:p>
            <a:fld id="{EDC12AE7-0E62-514E-89A6-5A4F087648BF}" type="slidenum">
              <a:rPr lang="en-US" smtClean="0"/>
              <a:t>11</a:t>
            </a:fld>
            <a:endParaRPr lang="en-US"/>
          </a:p>
        </p:txBody>
      </p:sp>
    </p:spTree>
    <p:extLst>
      <p:ext uri="{BB962C8B-B14F-4D97-AF65-F5344CB8AC3E}">
        <p14:creationId xmlns:p14="http://schemas.microsoft.com/office/powerpoint/2010/main" val="2735000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EBA tool asks</a:t>
            </a:r>
            <a:r>
              <a:rPr lang="en-US" baseline="0" dirty="0" smtClean="0"/>
              <a:t> students for evidence, conclusions, and unanswered questions about each of the three questions. </a:t>
            </a:r>
            <a:r>
              <a:rPr lang="en-US" dirty="0" smtClean="0"/>
              <a:t>Mr. Harris encourages students to start with the middle column</a:t>
            </a:r>
            <a:r>
              <a:rPr lang="en-US" baseline="0" dirty="0" smtClean="0"/>
              <a:t> </a:t>
            </a:r>
            <a:r>
              <a:rPr lang="en-US" dirty="0" smtClean="0"/>
              <a:t>(conclusions) and then consider the first column (evidence). He talked with a </a:t>
            </a:r>
            <a:r>
              <a:rPr lang="en-US" i="1" dirty="0" smtClean="0"/>
              <a:t>Carbon TIME</a:t>
            </a:r>
            <a:r>
              <a:rPr lang="en-US" dirty="0" smtClean="0"/>
              <a:t> coach and Mr. Harris thinks this order will make the most sense for his students. </a:t>
            </a:r>
          </a:p>
          <a:p>
            <a:pPr marL="0" indent="0">
              <a:buNone/>
            </a:pPr>
            <a:endParaRPr lang="en-US" dirty="0" smtClean="0"/>
          </a:p>
          <a:p>
            <a:r>
              <a:rPr lang="en-US" dirty="0" smtClean="0"/>
              <a:t>He mentions the unanswered questions column when introducing the Tool, but does not expand</a:t>
            </a:r>
            <a:r>
              <a:rPr lang="en-US" dirty="0" smtClean="0">
                <a:solidFill>
                  <a:srgbClr val="FF0000"/>
                </a:solidFill>
              </a:rPr>
              <a:t>. </a:t>
            </a:r>
            <a:endParaRPr lang="en-US" dirty="0"/>
          </a:p>
        </p:txBody>
      </p:sp>
      <p:sp>
        <p:nvSpPr>
          <p:cNvPr id="4" name="Slide Number Placeholder 3"/>
          <p:cNvSpPr>
            <a:spLocks noGrp="1"/>
          </p:cNvSpPr>
          <p:nvPr>
            <p:ph type="sldNum" sz="quarter" idx="10"/>
          </p:nvPr>
        </p:nvSpPr>
        <p:spPr/>
        <p:txBody>
          <a:bodyPr/>
          <a:lstStyle/>
          <a:p>
            <a:fld id="{EDC12AE7-0E62-514E-89A6-5A4F087648BF}" type="slidenum">
              <a:rPr lang="en-US" smtClean="0"/>
              <a:t>12</a:t>
            </a:fld>
            <a:endParaRPr lang="en-US"/>
          </a:p>
        </p:txBody>
      </p:sp>
    </p:spTree>
    <p:extLst>
      <p:ext uri="{BB962C8B-B14F-4D97-AF65-F5344CB8AC3E}">
        <p14:creationId xmlns:p14="http://schemas.microsoft.com/office/powerpoint/2010/main" val="1331700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During private writing time</a:t>
            </a:r>
            <a:r>
              <a:rPr lang="en-US" baseline="0" dirty="0" smtClean="0"/>
              <a:t>, </a:t>
            </a:r>
            <a:r>
              <a:rPr lang="en-US" dirty="0" smtClean="0"/>
              <a:t>Mr. Harris walks around the class, but he</a:t>
            </a:r>
            <a:r>
              <a:rPr lang="en-US" baseline="0" dirty="0" smtClean="0"/>
              <a:t> </a:t>
            </a:r>
            <a:r>
              <a:rPr lang="en-US" dirty="0" smtClean="0"/>
              <a:t>doesn’t look at students’ writing.</a:t>
            </a:r>
          </a:p>
          <a:p>
            <a:pPr marL="0" indent="0">
              <a:buNone/>
            </a:pPr>
            <a:endParaRPr lang="en-US" dirty="0" smtClean="0"/>
          </a:p>
          <a:p>
            <a:pPr marL="0" indent="0">
              <a:buNone/>
            </a:pPr>
            <a:r>
              <a:rPr lang="en-US" dirty="0" smtClean="0"/>
              <a:t>He provides some direction; after a minute he says, “…remember in the conclusion box we’re answering the question. In the evidence box you’re giving your reason why based on the evidence we see.” </a:t>
            </a:r>
          </a:p>
          <a:p>
            <a:pPr marL="0" indent="0">
              <a:buNone/>
            </a:pPr>
            <a:endParaRPr lang="en-US" dirty="0" smtClean="0"/>
          </a:p>
          <a:p>
            <a:pPr marL="0" indent="0">
              <a:buNone/>
            </a:pPr>
            <a:r>
              <a:rPr lang="en-US" dirty="0" smtClean="0"/>
              <a:t>Students work for nine minutes.</a:t>
            </a:r>
          </a:p>
          <a:p>
            <a:pPr marL="0" indent="0">
              <a:buNone/>
            </a:pPr>
            <a:endParaRPr lang="en-US" dirty="0" smtClean="0"/>
          </a:p>
          <a:p>
            <a:pPr marL="0" indent="0">
              <a:buNone/>
            </a:pPr>
            <a:r>
              <a:rPr lang="en-US" dirty="0" smtClean="0"/>
              <a:t>Mr. Harris closes private writing time with a comment about unanswered questions, “...remember about that last column, the unanswered questions, how that there are still things that you really can’t know yet.” </a:t>
            </a:r>
          </a:p>
          <a:p>
            <a:endParaRPr lang="en-US" dirty="0"/>
          </a:p>
        </p:txBody>
      </p:sp>
      <p:sp>
        <p:nvSpPr>
          <p:cNvPr id="4" name="Slide Number Placeholder 3"/>
          <p:cNvSpPr>
            <a:spLocks noGrp="1"/>
          </p:cNvSpPr>
          <p:nvPr>
            <p:ph type="sldNum" sz="quarter" idx="10"/>
          </p:nvPr>
        </p:nvSpPr>
        <p:spPr/>
        <p:txBody>
          <a:bodyPr/>
          <a:lstStyle/>
          <a:p>
            <a:fld id="{EDC12AE7-0E62-514E-89A6-5A4F087648BF}" type="slidenum">
              <a:rPr lang="en-US" smtClean="0"/>
              <a:t>13</a:t>
            </a:fld>
            <a:endParaRPr lang="en-US"/>
          </a:p>
        </p:txBody>
      </p:sp>
    </p:spTree>
    <p:extLst>
      <p:ext uri="{BB962C8B-B14F-4D97-AF65-F5344CB8AC3E}">
        <p14:creationId xmlns:p14="http://schemas.microsoft.com/office/powerpoint/2010/main" val="1661317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Next, Mr. Harris asks students to talk about two things with a partner: </a:t>
            </a:r>
          </a:p>
          <a:p>
            <a:pPr marL="514350" indent="-514350">
              <a:buAutoNum type="arabicPeriod"/>
            </a:pPr>
            <a:r>
              <a:rPr lang="en-US" dirty="0" smtClean="0"/>
              <a:t>“What is the thing that you’re like rock solid about?”</a:t>
            </a:r>
          </a:p>
          <a:p>
            <a:pPr marL="514350" indent="-514350">
              <a:buAutoNum type="arabicPeriod"/>
            </a:pPr>
            <a:r>
              <a:rPr lang="en-US" dirty="0" smtClean="0"/>
              <a:t>“What is the thing you’re least confident about?”</a:t>
            </a:r>
          </a:p>
          <a:p>
            <a:pPr marL="0" indent="0">
              <a:buNone/>
            </a:pPr>
            <a:endParaRPr lang="en-US" dirty="0" smtClean="0"/>
          </a:p>
          <a:p>
            <a:pPr marL="0" indent="0">
              <a:buNone/>
            </a:pPr>
            <a:r>
              <a:rPr lang="en-US" dirty="0" smtClean="0"/>
              <a:t>Students talk with a partner for two minutes.</a:t>
            </a:r>
          </a:p>
          <a:p>
            <a:endParaRPr lang="en-US" dirty="0"/>
          </a:p>
        </p:txBody>
      </p:sp>
      <p:sp>
        <p:nvSpPr>
          <p:cNvPr id="4" name="Slide Number Placeholder 3"/>
          <p:cNvSpPr>
            <a:spLocks noGrp="1"/>
          </p:cNvSpPr>
          <p:nvPr>
            <p:ph type="sldNum" sz="quarter" idx="10"/>
          </p:nvPr>
        </p:nvSpPr>
        <p:spPr/>
        <p:txBody>
          <a:bodyPr/>
          <a:lstStyle/>
          <a:p>
            <a:fld id="{EDC12AE7-0E62-514E-89A6-5A4F087648BF}" type="slidenum">
              <a:rPr lang="en-US" smtClean="0"/>
              <a:t>14</a:t>
            </a:fld>
            <a:endParaRPr lang="en-US"/>
          </a:p>
        </p:txBody>
      </p:sp>
    </p:spTree>
    <p:extLst>
      <p:ext uri="{BB962C8B-B14F-4D97-AF65-F5344CB8AC3E}">
        <p14:creationId xmlns:p14="http://schemas.microsoft.com/office/powerpoint/2010/main" val="528768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latin typeface="+mn-lt"/>
                <a:cs typeface="Calibri"/>
              </a:rPr>
              <a:t>In place of a consensus-seeking discussion, work with the Tool ends with a poll.</a:t>
            </a:r>
          </a:p>
          <a:p>
            <a:pPr marL="0" indent="0">
              <a:buNone/>
            </a:pPr>
            <a:endParaRPr lang="en-US" sz="1200" dirty="0" smtClean="0">
              <a:latin typeface="+mn-lt"/>
              <a:cs typeface="Calibri"/>
            </a:endParaRPr>
          </a:p>
          <a:p>
            <a:pPr marL="0" indent="0">
              <a:buNone/>
            </a:pPr>
            <a:r>
              <a:rPr lang="en-US" sz="1200" dirty="0" smtClean="0">
                <a:latin typeface="+mn-lt"/>
                <a:cs typeface="Calibri"/>
              </a:rPr>
              <a:t>Students put their heads down and raise their hands to answer</a:t>
            </a:r>
            <a:r>
              <a:rPr lang="mr-IN" sz="1200" dirty="0" smtClean="0">
                <a:latin typeface="Calibri"/>
                <a:cs typeface="Calibri"/>
              </a:rPr>
              <a:t>…</a:t>
            </a:r>
            <a:r>
              <a:rPr lang="en-US" sz="1200" dirty="0" smtClean="0">
                <a:latin typeface="+mn-lt"/>
                <a:cs typeface="Calibri"/>
              </a:rPr>
              <a:t> </a:t>
            </a:r>
          </a:p>
          <a:p>
            <a:pPr marL="514350" indent="-514350">
              <a:buFont typeface="+mj-lt"/>
              <a:buAutoNum type="arabicPeriod"/>
            </a:pPr>
            <a:r>
              <a:rPr lang="en-US" sz="1200" dirty="0" smtClean="0">
                <a:latin typeface="+mn-lt"/>
                <a:cs typeface="Calibri"/>
              </a:rPr>
              <a:t>Did you use the word BTB ever in your writing?</a:t>
            </a:r>
          </a:p>
          <a:p>
            <a:pPr marL="514350" indent="-514350">
              <a:buFont typeface="+mj-lt"/>
              <a:buAutoNum type="arabicPeriod"/>
            </a:pPr>
            <a:r>
              <a:rPr lang="en-US" sz="1200" dirty="0" smtClean="0">
                <a:latin typeface="+mn-lt"/>
                <a:cs typeface="Calibri"/>
              </a:rPr>
              <a:t>Did you use the words mass or weight in talking about your evidence?</a:t>
            </a:r>
          </a:p>
          <a:p>
            <a:pPr marL="514350" indent="-514350">
              <a:buFont typeface="+mj-lt"/>
              <a:buAutoNum type="arabicPeriod"/>
            </a:pPr>
            <a:r>
              <a:rPr lang="en-US" sz="1200" dirty="0" smtClean="0">
                <a:latin typeface="+mn-lt"/>
                <a:cs typeface="Calibri"/>
              </a:rPr>
              <a:t>Which row was most challenging for you – 1, 2 or 3?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After finishing the poll, Mr. Harris transitions students to group work on the next activity, ethanol molecular models.</a:t>
            </a:r>
          </a:p>
          <a:p>
            <a:endParaRPr lang="en-US" dirty="0"/>
          </a:p>
        </p:txBody>
      </p:sp>
      <p:sp>
        <p:nvSpPr>
          <p:cNvPr id="4" name="Slide Number Placeholder 3"/>
          <p:cNvSpPr>
            <a:spLocks noGrp="1"/>
          </p:cNvSpPr>
          <p:nvPr>
            <p:ph type="sldNum" sz="quarter" idx="10"/>
          </p:nvPr>
        </p:nvSpPr>
        <p:spPr/>
        <p:txBody>
          <a:bodyPr/>
          <a:lstStyle/>
          <a:p>
            <a:fld id="{EDC12AE7-0E62-514E-89A6-5A4F087648BF}" type="slidenum">
              <a:rPr lang="en-US" smtClean="0"/>
              <a:t>15</a:t>
            </a:fld>
            <a:endParaRPr lang="en-US"/>
          </a:p>
        </p:txBody>
      </p:sp>
    </p:spTree>
    <p:extLst>
      <p:ext uri="{BB962C8B-B14F-4D97-AF65-F5344CB8AC3E}">
        <p14:creationId xmlns:p14="http://schemas.microsoft.com/office/powerpoint/2010/main" val="4230779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 example student in</a:t>
            </a:r>
            <a:r>
              <a:rPr lang="en-US" baseline="0" dirty="0" smtClean="0"/>
              <a:t> class performance. </a:t>
            </a:r>
            <a:r>
              <a:rPr lang="en-US" dirty="0" smtClean="0"/>
              <a:t>We can compare the students’ movement</a:t>
            </a:r>
            <a:r>
              <a:rPr lang="en-US" baseline="0" dirty="0" smtClean="0"/>
              <a:t> question responses to the target performance. For evidence, the student notices water and BTB, but fails to identify mass change evidence.</a:t>
            </a:r>
          </a:p>
          <a:p>
            <a:endParaRPr lang="en-US" baseline="0" dirty="0" smtClean="0"/>
          </a:p>
          <a:p>
            <a:r>
              <a:rPr lang="en-US" baseline="0" dirty="0" smtClean="0"/>
              <a:t>In the conclusion column, the student concludes that atoms are going through the flame but doesn’t identify where the atoms came from or where they went to. </a:t>
            </a:r>
          </a:p>
          <a:p>
            <a:endParaRPr lang="en-US" baseline="0" dirty="0" smtClean="0"/>
          </a:p>
          <a:p>
            <a:r>
              <a:rPr lang="en-US" baseline="0" dirty="0" smtClean="0"/>
              <a:t>The student poses a pretty good unanswered question, “Why did ethanol burn?,” but it’s not a question that addresses the movement question concerning where atoms are moving. </a:t>
            </a:r>
          </a:p>
          <a:p>
            <a:endParaRPr lang="en-US" baseline="0" dirty="0" smtClean="0"/>
          </a:p>
          <a:p>
            <a:r>
              <a:rPr lang="en-US" baseline="0" dirty="0" smtClean="0"/>
              <a:t>The student writes only one other unanswered question, and it, similarly, does not connect to the target performance.</a:t>
            </a:r>
          </a:p>
          <a:p>
            <a:endParaRPr lang="en-US" baseline="0" dirty="0" smtClean="0"/>
          </a:p>
          <a:p>
            <a:r>
              <a:rPr lang="en-US" baseline="0" dirty="0" smtClean="0"/>
              <a:t>This student has some ideas about what’s going on and is in a good position to make a contribution to a consensus seeking discussion, but could benefit from scaffolding to refine their answers to achieve the target performance. </a:t>
            </a:r>
          </a:p>
          <a:p>
            <a:endParaRPr lang="en-US" baseline="0" dirty="0" smtClean="0"/>
          </a:p>
          <a:p>
            <a:r>
              <a:rPr lang="en-US" baseline="0" dirty="0" smtClean="0"/>
              <a:t>By administering a class poll and then moving to the molecular modeling activity, Mr. Harris passes on an opportunity to scaffold students to meet the target performance for the EBA Tool.</a:t>
            </a:r>
            <a:endParaRPr lang="en-US" dirty="0"/>
          </a:p>
        </p:txBody>
      </p:sp>
      <p:sp>
        <p:nvSpPr>
          <p:cNvPr id="4" name="Slide Number Placeholder 3"/>
          <p:cNvSpPr>
            <a:spLocks noGrp="1"/>
          </p:cNvSpPr>
          <p:nvPr>
            <p:ph type="sldNum" sz="quarter" idx="10"/>
          </p:nvPr>
        </p:nvSpPr>
        <p:spPr/>
        <p:txBody>
          <a:bodyPr/>
          <a:lstStyle/>
          <a:p>
            <a:fld id="{EDC12AE7-0E62-514E-89A6-5A4F087648BF}" type="slidenum">
              <a:rPr lang="en-US" smtClean="0"/>
              <a:t>16</a:t>
            </a:fld>
            <a:endParaRPr lang="en-US"/>
          </a:p>
        </p:txBody>
      </p:sp>
    </p:spTree>
    <p:extLst>
      <p:ext uri="{BB962C8B-B14F-4D97-AF65-F5344CB8AC3E}">
        <p14:creationId xmlns:p14="http://schemas.microsoft.com/office/powerpoint/2010/main" val="1097870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t>Next, we visit Ms. Callahan’s science high school class during the Explanations Tool for How Cows Move and Function</a:t>
            </a:r>
            <a:r>
              <a:rPr lang="en-US" sz="1200" baseline="0" dirty="0" smtClean="0"/>
              <a:t> discourse routine</a:t>
            </a:r>
            <a:r>
              <a:rPr lang="en-US" sz="1200" dirty="0" smtClean="0"/>
              <a:t>.</a:t>
            </a:r>
          </a:p>
          <a:p>
            <a:pPr marL="0" indent="0">
              <a:buNone/>
            </a:pPr>
            <a:endParaRPr lang="en-US" sz="300" dirty="0" smtClean="0"/>
          </a:p>
          <a:p>
            <a:pPr marL="0" indent="0">
              <a:buNone/>
            </a:pPr>
            <a:r>
              <a:rPr lang="en-US" sz="1200" b="1" dirty="0" smtClean="0"/>
              <a:t>Target performance: </a:t>
            </a:r>
            <a:r>
              <a:rPr lang="en-US" sz="1200" dirty="0" smtClean="0"/>
              <a:t>Students explain how matter moves and changes and how energy changes during cellular respiration in a cow’s cells (connecting macroscopic observations with atomic-molecular models and using principles of conservation of matter and energy).</a:t>
            </a:r>
            <a:endParaRPr lang="en-US" sz="1200"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EDC12AE7-0E62-514E-89A6-5A4F087648BF}" type="slidenum">
              <a:rPr lang="en-US" smtClean="0"/>
              <a:t>17</a:t>
            </a:fld>
            <a:endParaRPr lang="en-US"/>
          </a:p>
        </p:txBody>
      </p:sp>
    </p:spTree>
    <p:extLst>
      <p:ext uri="{BB962C8B-B14F-4D97-AF65-F5344CB8AC3E}">
        <p14:creationId xmlns:p14="http://schemas.microsoft.com/office/powerpoint/2010/main" val="184601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Ms. Callahan begins with reminders about what the class has been working on and asks if everyone is feeling confident. She says that at the end of the unit she wants students to be able to, “say not only for </a:t>
            </a:r>
            <a:r>
              <a:rPr lang="en-US" i="1" dirty="0" smtClean="0"/>
              <a:t>Carbon TIME</a:t>
            </a:r>
            <a:r>
              <a:rPr lang="en-US" dirty="0" smtClean="0"/>
              <a:t>, but for life, this is exactly what happens when the organism grows.” </a:t>
            </a:r>
          </a:p>
          <a:p>
            <a:pPr marL="0" indent="0">
              <a:buNone/>
            </a:pPr>
            <a:endParaRPr lang="en-US" dirty="0" smtClean="0"/>
          </a:p>
          <a:p>
            <a:pPr marL="0" indent="0">
              <a:buNone/>
            </a:pPr>
            <a:r>
              <a:rPr lang="en-US" dirty="0" smtClean="0"/>
              <a:t>Ms. Callahan sets the purpose of the Explanations Tool lesson as, “we’re going to actually figure out what’s going on in these cow muscle cells. Get ready to explain.” </a:t>
            </a:r>
          </a:p>
          <a:p>
            <a:pPr marL="0" indent="0">
              <a:buNone/>
            </a:pPr>
            <a:endParaRPr lang="en-US" dirty="0" smtClean="0"/>
          </a:p>
          <a:p>
            <a:pPr marL="0" indent="0">
              <a:buNone/>
            </a:pPr>
            <a:r>
              <a:rPr lang="en-US" dirty="0" smtClean="0"/>
              <a:t>Next, the class reviews the EBA Tool. Ms. Callahan highlights how the product of CO</a:t>
            </a:r>
            <a:r>
              <a:rPr lang="en-US" baseline="-25000" dirty="0" smtClean="0"/>
              <a:t>2</a:t>
            </a:r>
            <a:r>
              <a:rPr lang="en-US" dirty="0" smtClean="0"/>
              <a:t> might have something to do with the missing mass students found in their mealworm investigation evidence. </a:t>
            </a:r>
          </a:p>
          <a:p>
            <a:endParaRPr lang="en-US" dirty="0"/>
          </a:p>
        </p:txBody>
      </p:sp>
      <p:sp>
        <p:nvSpPr>
          <p:cNvPr id="4" name="Slide Number Placeholder 3"/>
          <p:cNvSpPr>
            <a:spLocks noGrp="1"/>
          </p:cNvSpPr>
          <p:nvPr>
            <p:ph type="sldNum" sz="quarter" idx="10"/>
          </p:nvPr>
        </p:nvSpPr>
        <p:spPr/>
        <p:txBody>
          <a:bodyPr/>
          <a:lstStyle/>
          <a:p>
            <a:fld id="{EDC12AE7-0E62-514E-89A6-5A4F087648BF}" type="slidenum">
              <a:rPr lang="en-US" smtClean="0"/>
              <a:t>18</a:t>
            </a:fld>
            <a:endParaRPr lang="en-US"/>
          </a:p>
        </p:txBody>
      </p:sp>
    </p:spTree>
    <p:extLst>
      <p:ext uri="{BB962C8B-B14F-4D97-AF65-F5344CB8AC3E}">
        <p14:creationId xmlns:p14="http://schemas.microsoft.com/office/powerpoint/2010/main" val="1851983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Ms. Callahan sets students to their private writing by saying, “Alright, so now it’s your turn to sort of solo artist figure out some explanations for this. I want you to be specific. Use your evidence. Use your thoughts...” </a:t>
            </a:r>
          </a:p>
          <a:p>
            <a:pPr marL="0" indent="0">
              <a:buNone/>
            </a:pPr>
            <a:endParaRPr lang="en-US" sz="800" dirty="0" smtClean="0"/>
          </a:p>
          <a:p>
            <a:pPr marL="0" indent="0">
              <a:buNone/>
            </a:pPr>
            <a:r>
              <a:rPr lang="en-US" dirty="0" smtClean="0"/>
              <a:t>Students work for 10 minutes.</a:t>
            </a:r>
          </a:p>
          <a:p>
            <a:endParaRPr lang="en-US" dirty="0"/>
          </a:p>
        </p:txBody>
      </p:sp>
      <p:sp>
        <p:nvSpPr>
          <p:cNvPr id="4" name="Slide Number Placeholder 3"/>
          <p:cNvSpPr>
            <a:spLocks noGrp="1"/>
          </p:cNvSpPr>
          <p:nvPr>
            <p:ph type="sldNum" sz="quarter" idx="10"/>
          </p:nvPr>
        </p:nvSpPr>
        <p:spPr/>
        <p:txBody>
          <a:bodyPr/>
          <a:lstStyle/>
          <a:p>
            <a:fld id="{EDC12AE7-0E62-514E-89A6-5A4F087648BF}" type="slidenum">
              <a:rPr lang="en-US" smtClean="0"/>
              <a:t>19</a:t>
            </a:fld>
            <a:endParaRPr lang="en-US"/>
          </a:p>
        </p:txBody>
      </p:sp>
    </p:spTree>
    <p:extLst>
      <p:ext uri="{BB962C8B-B14F-4D97-AF65-F5344CB8AC3E}">
        <p14:creationId xmlns:p14="http://schemas.microsoft.com/office/powerpoint/2010/main" val="841610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extensive data set collected by the Carbon TIME project provides a unique opportunity to both examine the nature of discourse in project classrooms and to connect discourse characteristics to students’ post learning assessment performances.</a:t>
            </a:r>
            <a:endParaRPr lang="en-US" dirty="0"/>
          </a:p>
        </p:txBody>
      </p:sp>
      <p:sp>
        <p:nvSpPr>
          <p:cNvPr id="4" name="Slide Number Placeholder 3"/>
          <p:cNvSpPr>
            <a:spLocks noGrp="1"/>
          </p:cNvSpPr>
          <p:nvPr>
            <p:ph type="sldNum" sz="quarter" idx="10"/>
          </p:nvPr>
        </p:nvSpPr>
        <p:spPr/>
        <p:txBody>
          <a:bodyPr/>
          <a:lstStyle/>
          <a:p>
            <a:fld id="{EDC12AE7-0E62-514E-89A6-5A4F087648BF}" type="slidenum">
              <a:rPr lang="en-US" smtClean="0"/>
              <a:t>2</a:t>
            </a:fld>
            <a:endParaRPr lang="en-US"/>
          </a:p>
        </p:txBody>
      </p:sp>
    </p:spTree>
    <p:extLst>
      <p:ext uri="{BB962C8B-B14F-4D97-AF65-F5344CB8AC3E}">
        <p14:creationId xmlns:p14="http://schemas.microsoft.com/office/powerpoint/2010/main" val="2950681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Next comes partner work to share ideas</a:t>
            </a:r>
            <a:r>
              <a:rPr lang="mr-IN" dirty="0" smtClean="0"/>
              <a:t>…</a:t>
            </a:r>
            <a:endParaRPr lang="en-US" dirty="0" smtClean="0"/>
          </a:p>
          <a:p>
            <a:pPr marL="0" indent="0">
              <a:buNone/>
            </a:pPr>
            <a:r>
              <a:rPr lang="en-US" dirty="0" smtClean="0"/>
              <a:t>“…Don’t just throw your paper at them and have them look at it. Talk to them. Communicate and work your way through. Get out a different colored pen and pencil. I want you to circle any areas that you have in common and then if you want to add items in that’s fine. Just do it in a different color pen or pencil. You have a lot more in common but maybe still some differences, which could be interesting</a:t>
            </a:r>
            <a:r>
              <a:rPr lang="mr-IN" dirty="0" smtClean="0"/>
              <a:t>…</a:t>
            </a:r>
            <a:r>
              <a:rPr lang="en-US" dirty="0" smtClean="0"/>
              <a:t>”</a:t>
            </a:r>
          </a:p>
          <a:p>
            <a:pPr marL="0" indent="0">
              <a:buNone/>
            </a:pPr>
            <a:endParaRPr lang="en-US" dirty="0" smtClean="0"/>
          </a:p>
          <a:p>
            <a:pPr marL="0" indent="0">
              <a:buNone/>
            </a:pPr>
            <a:r>
              <a:rPr lang="en-US" dirty="0" smtClean="0"/>
              <a:t>She gives students</a:t>
            </a:r>
            <a:r>
              <a:rPr lang="en-US" baseline="0" dirty="0" smtClean="0"/>
              <a:t> </a:t>
            </a:r>
            <a:r>
              <a:rPr lang="en-US" dirty="0" smtClean="0"/>
              <a:t>four minutes to talk. </a:t>
            </a:r>
          </a:p>
          <a:p>
            <a:endParaRPr lang="en-US" dirty="0"/>
          </a:p>
        </p:txBody>
      </p:sp>
      <p:sp>
        <p:nvSpPr>
          <p:cNvPr id="4" name="Slide Number Placeholder 3"/>
          <p:cNvSpPr>
            <a:spLocks noGrp="1"/>
          </p:cNvSpPr>
          <p:nvPr>
            <p:ph type="sldNum" sz="quarter" idx="10"/>
          </p:nvPr>
        </p:nvSpPr>
        <p:spPr/>
        <p:txBody>
          <a:bodyPr/>
          <a:lstStyle/>
          <a:p>
            <a:fld id="{EDC12AE7-0E62-514E-89A6-5A4F087648BF}" type="slidenum">
              <a:rPr lang="en-US" smtClean="0"/>
              <a:t>20</a:t>
            </a:fld>
            <a:endParaRPr lang="en-US"/>
          </a:p>
        </p:txBody>
      </p:sp>
    </p:spTree>
    <p:extLst>
      <p:ext uri="{BB962C8B-B14F-4D97-AF65-F5344CB8AC3E}">
        <p14:creationId xmlns:p14="http://schemas.microsoft.com/office/powerpoint/2010/main" val="710827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It’s difficult to encapsulate the consensus discussion, which extended for 36 minutes and included teacher and student talk that was sometimes very specific to the Tool, and at other times related, but delving into content students were curious about beyond core </a:t>
            </a:r>
            <a:r>
              <a:rPr lang="en-US" i="1" dirty="0" smtClean="0"/>
              <a:t>Carbon TIME</a:t>
            </a:r>
            <a:r>
              <a:rPr lang="en-US" dirty="0" smtClean="0"/>
              <a:t> material (e.g., tracing water through urine and milk in the body; function of organs including kidneys, gall bladder, and pancreas; discussing why urine is yellow; and ATP). Ms. Callahan often refers to the Three Questions and asks students if and how their responses are following the rules.  </a:t>
            </a:r>
          </a:p>
          <a:p>
            <a:endParaRPr lang="en-US" dirty="0"/>
          </a:p>
        </p:txBody>
      </p:sp>
      <p:sp>
        <p:nvSpPr>
          <p:cNvPr id="4" name="Slide Number Placeholder 3"/>
          <p:cNvSpPr>
            <a:spLocks noGrp="1"/>
          </p:cNvSpPr>
          <p:nvPr>
            <p:ph type="sldNum" sz="quarter" idx="10"/>
          </p:nvPr>
        </p:nvSpPr>
        <p:spPr/>
        <p:txBody>
          <a:bodyPr/>
          <a:lstStyle/>
          <a:p>
            <a:fld id="{EDC12AE7-0E62-514E-89A6-5A4F087648BF}" type="slidenum">
              <a:rPr lang="en-US" smtClean="0"/>
              <a:t>21</a:t>
            </a:fld>
            <a:endParaRPr lang="en-US"/>
          </a:p>
        </p:txBody>
      </p:sp>
    </p:spTree>
    <p:extLst>
      <p:ext uri="{BB962C8B-B14F-4D97-AF65-F5344CB8AC3E}">
        <p14:creationId xmlns:p14="http://schemas.microsoft.com/office/powerpoint/2010/main" val="1983161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t>Ms. Callahan uses talk moves to scaffold students in figuring out. Sometimes she solicits short responses, but often she asks for extended explanations.</a:t>
            </a:r>
          </a:p>
          <a:p>
            <a:pPr marL="0" indent="0">
              <a:buNone/>
            </a:pPr>
            <a:endParaRPr lang="en-US" sz="800" dirty="0" smtClean="0"/>
          </a:p>
          <a:p>
            <a:pPr marL="0" indent="0">
              <a:buNone/>
            </a:pPr>
            <a:r>
              <a:rPr lang="en-US" sz="1200" dirty="0" smtClean="0"/>
              <a:t>“Add on to what Emma is saying. So what does it mean getting started breaking down stuff? Logan?”</a:t>
            </a:r>
          </a:p>
          <a:p>
            <a:pPr marL="0" indent="0">
              <a:buNone/>
            </a:pPr>
            <a:endParaRPr lang="en-US" sz="800" dirty="0" smtClean="0"/>
          </a:p>
          <a:p>
            <a:pPr marL="0" indent="0">
              <a:buNone/>
            </a:pPr>
            <a:r>
              <a:rPr lang="en-US" sz="1200" dirty="0" smtClean="0"/>
              <a:t>“So Riley, tell me what happens next. We’ve got grass in the mouth. There’s some saliva going on. It’s breaking down the grass. Maybe the glucose. We don’t know yet. What happens next?” </a:t>
            </a:r>
          </a:p>
          <a:p>
            <a:pPr marL="0" indent="0">
              <a:buNone/>
            </a:pPr>
            <a:endParaRPr lang="en-US" sz="800" dirty="0" smtClean="0"/>
          </a:p>
          <a:p>
            <a:pPr marL="0" indent="0">
              <a:buNone/>
            </a:pPr>
            <a:r>
              <a:rPr lang="en-US" sz="1200" dirty="0" smtClean="0"/>
              <a:t>And the discussion goes on</a:t>
            </a:r>
            <a:r>
              <a:rPr lang="mr-IN" sz="1200" dirty="0" smtClean="0"/>
              <a:t>…</a:t>
            </a:r>
            <a:endParaRPr lang="en-US" sz="1400" dirty="0" smtClean="0"/>
          </a:p>
          <a:p>
            <a:endParaRPr lang="en-US" dirty="0"/>
          </a:p>
        </p:txBody>
      </p:sp>
      <p:sp>
        <p:nvSpPr>
          <p:cNvPr id="4" name="Slide Number Placeholder 3"/>
          <p:cNvSpPr>
            <a:spLocks noGrp="1"/>
          </p:cNvSpPr>
          <p:nvPr>
            <p:ph type="sldNum" sz="quarter" idx="10"/>
          </p:nvPr>
        </p:nvSpPr>
        <p:spPr/>
        <p:txBody>
          <a:bodyPr/>
          <a:lstStyle/>
          <a:p>
            <a:fld id="{EDC12AE7-0E62-514E-89A6-5A4F087648BF}" type="slidenum">
              <a:rPr lang="en-US" smtClean="0"/>
              <a:t>22</a:t>
            </a:fld>
            <a:endParaRPr lang="en-US"/>
          </a:p>
        </p:txBody>
      </p:sp>
    </p:spTree>
    <p:extLst>
      <p:ext uri="{BB962C8B-B14F-4D97-AF65-F5344CB8AC3E}">
        <p14:creationId xmlns:p14="http://schemas.microsoft.com/office/powerpoint/2010/main" val="1998820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None/>
            </a:pPr>
            <a:r>
              <a:rPr lang="en-US" sz="1200" dirty="0" smtClean="0"/>
              <a:t>Close</a:t>
            </a:r>
            <a:r>
              <a:rPr lang="en-US" sz="1200" baseline="0" dirty="0" smtClean="0"/>
              <a:t> of d</a:t>
            </a:r>
            <a:r>
              <a:rPr lang="en-US" sz="1200" dirty="0" smtClean="0"/>
              <a:t>iscussion scaffolds students in checking if they have good explanations and refining their</a:t>
            </a:r>
            <a:r>
              <a:rPr lang="en-US" sz="1200" baseline="0" dirty="0" smtClean="0"/>
              <a:t> explanations as needed</a:t>
            </a:r>
            <a:r>
              <a:rPr lang="en-US" sz="1200" dirty="0" smtClean="0"/>
              <a:t>. Ms. Callahan queries students about confidence and consensus. </a:t>
            </a:r>
          </a:p>
          <a:p>
            <a:pPr marL="0" indent="0">
              <a:spcBef>
                <a:spcPts val="0"/>
              </a:spcBef>
              <a:buNone/>
            </a:pPr>
            <a:endParaRPr lang="en-US" sz="400" dirty="0" smtClean="0"/>
          </a:p>
          <a:p>
            <a:pPr marL="0" indent="0">
              <a:spcBef>
                <a:spcPts val="0"/>
              </a:spcBef>
              <a:buNone/>
            </a:pPr>
            <a:r>
              <a:rPr lang="en-US" sz="1200" dirty="0" smtClean="0"/>
              <a:t>T: Did you make it very clear that you’re separating the ideas of matter and energy?</a:t>
            </a:r>
          </a:p>
          <a:p>
            <a:pPr marL="0" indent="0">
              <a:spcBef>
                <a:spcPts val="0"/>
              </a:spcBef>
              <a:buNone/>
            </a:pPr>
            <a:r>
              <a:rPr lang="en-US" sz="1200" dirty="0" err="1" smtClean="0"/>
              <a:t>Ss</a:t>
            </a:r>
            <a:r>
              <a:rPr lang="en-US" sz="1200" dirty="0" smtClean="0"/>
              <a:t>: Yes.</a:t>
            </a:r>
          </a:p>
          <a:p>
            <a:pPr marL="0" indent="0">
              <a:spcBef>
                <a:spcPts val="0"/>
              </a:spcBef>
              <a:buNone/>
            </a:pPr>
            <a:r>
              <a:rPr lang="en-US" sz="1200" dirty="0" smtClean="0"/>
              <a:t>T: At no point did you say glucose was converted into energy?</a:t>
            </a:r>
          </a:p>
          <a:p>
            <a:pPr marL="0" indent="0">
              <a:spcBef>
                <a:spcPts val="0"/>
              </a:spcBef>
              <a:buNone/>
            </a:pPr>
            <a:r>
              <a:rPr lang="en-US" sz="1200" dirty="0" err="1" smtClean="0"/>
              <a:t>Ss</a:t>
            </a:r>
            <a:r>
              <a:rPr lang="en-US" sz="1200" dirty="0" smtClean="0"/>
              <a:t>: No.</a:t>
            </a:r>
          </a:p>
          <a:p>
            <a:pPr marL="0" indent="0">
              <a:spcBef>
                <a:spcPts val="0"/>
              </a:spcBef>
              <a:buNone/>
            </a:pPr>
            <a:r>
              <a:rPr lang="en-US" sz="1200" dirty="0" smtClean="0"/>
              <a:t>T: Promise?</a:t>
            </a:r>
          </a:p>
          <a:p>
            <a:pPr marL="0" indent="0">
              <a:spcBef>
                <a:spcPts val="0"/>
              </a:spcBef>
              <a:buNone/>
            </a:pPr>
            <a:r>
              <a:rPr lang="en-US" sz="1200" dirty="0" err="1" smtClean="0"/>
              <a:t>Ss</a:t>
            </a:r>
            <a:r>
              <a:rPr lang="en-US" sz="1200" dirty="0" smtClean="0"/>
              <a:t>: Yes. </a:t>
            </a:r>
          </a:p>
          <a:p>
            <a:pPr marL="0" indent="0">
              <a:spcBef>
                <a:spcPts val="0"/>
              </a:spcBef>
              <a:buNone/>
            </a:pPr>
            <a:r>
              <a:rPr lang="en-US" sz="1200" dirty="0" smtClean="0"/>
              <a:t>T: Good! I’m pretty excited about some of the common ground we have. That you’re all in agreement on things that are going in and out after your molecular modeling kits</a:t>
            </a:r>
            <a:r>
              <a:rPr lang="mr-IN" sz="1200" dirty="0" smtClean="0"/>
              <a:t>…</a:t>
            </a:r>
            <a:endParaRPr lang="en-US" sz="1200" dirty="0" smtClean="0"/>
          </a:p>
        </p:txBody>
      </p:sp>
      <p:sp>
        <p:nvSpPr>
          <p:cNvPr id="4" name="Slide Number Placeholder 3"/>
          <p:cNvSpPr>
            <a:spLocks noGrp="1"/>
          </p:cNvSpPr>
          <p:nvPr>
            <p:ph type="sldNum" sz="quarter" idx="10"/>
          </p:nvPr>
        </p:nvSpPr>
        <p:spPr/>
        <p:txBody>
          <a:bodyPr/>
          <a:lstStyle/>
          <a:p>
            <a:fld id="{EDC12AE7-0E62-514E-89A6-5A4F087648BF}" type="slidenum">
              <a:rPr lang="en-US" smtClean="0"/>
              <a:t>23</a:t>
            </a:fld>
            <a:endParaRPr lang="en-US"/>
          </a:p>
        </p:txBody>
      </p:sp>
    </p:spTree>
    <p:extLst>
      <p:ext uri="{BB962C8B-B14F-4D97-AF65-F5344CB8AC3E}">
        <p14:creationId xmlns:p14="http://schemas.microsoft.com/office/powerpoint/2010/main" val="3345275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Overall, we can see some key differences between discourse in Mr.</a:t>
            </a:r>
            <a:r>
              <a:rPr lang="en-US" baseline="0" dirty="0" smtClean="0"/>
              <a:t> Harris’s and Ms. Callahan’s class. For example, in the introduction and lead up to private writing, Mr. Harris scaffolds use of the three questions, but doesn’t explicitly refer to the phenomenon of ethanol burning. Ms. Callahan, in contrast, makes sure to explicitly connect the task to the need to explain what’s happening in the cow’s muscle cells. Students in Mr. Harris’s class share ideas about what they feel confident about or not. Ms. Callahan’s students compare their actual explanations and self-assess and revise their ideas. Finally, while Mr. Harris’s students raise their hands to answer questions in a poll, Ms. Callahan’s class explains what happens inside a cow when it grows, discuss things like how the body uses water, and check that they all have written good explanations on their tools.  </a:t>
            </a:r>
            <a:endParaRPr lang="en-US" dirty="0"/>
          </a:p>
        </p:txBody>
      </p:sp>
      <p:sp>
        <p:nvSpPr>
          <p:cNvPr id="4" name="Slide Number Placeholder 3"/>
          <p:cNvSpPr>
            <a:spLocks noGrp="1"/>
          </p:cNvSpPr>
          <p:nvPr>
            <p:ph type="sldNum" sz="quarter" idx="10"/>
          </p:nvPr>
        </p:nvSpPr>
        <p:spPr/>
        <p:txBody>
          <a:bodyPr/>
          <a:lstStyle/>
          <a:p>
            <a:fld id="{EDC12AE7-0E62-514E-89A6-5A4F087648BF}" type="slidenum">
              <a:rPr lang="en-US" smtClean="0"/>
              <a:t>24</a:t>
            </a:fld>
            <a:endParaRPr lang="en-US"/>
          </a:p>
        </p:txBody>
      </p:sp>
    </p:spTree>
    <p:extLst>
      <p:ext uri="{BB962C8B-B14F-4D97-AF65-F5344CB8AC3E}">
        <p14:creationId xmlns:p14="http://schemas.microsoft.com/office/powerpoint/2010/main" val="36789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 look briefly at how classroom</a:t>
            </a:r>
            <a:r>
              <a:rPr lang="en-US" baseline="0" dirty="0" smtClean="0"/>
              <a:t> discourse relates to student performance.</a:t>
            </a:r>
            <a:endParaRPr lang="en-US" dirty="0"/>
          </a:p>
        </p:txBody>
      </p:sp>
      <p:sp>
        <p:nvSpPr>
          <p:cNvPr id="4" name="Slide Number Placeholder 3"/>
          <p:cNvSpPr>
            <a:spLocks noGrp="1"/>
          </p:cNvSpPr>
          <p:nvPr>
            <p:ph type="sldNum" sz="quarter" idx="10"/>
          </p:nvPr>
        </p:nvSpPr>
        <p:spPr/>
        <p:txBody>
          <a:bodyPr/>
          <a:lstStyle/>
          <a:p>
            <a:fld id="{EDC12AE7-0E62-514E-89A6-5A4F087648BF}" type="slidenum">
              <a:rPr lang="en-US" smtClean="0"/>
              <a:t>25</a:t>
            </a:fld>
            <a:endParaRPr lang="en-US"/>
          </a:p>
        </p:txBody>
      </p:sp>
    </p:spTree>
    <p:extLst>
      <p:ext uri="{BB962C8B-B14F-4D97-AF65-F5344CB8AC3E}">
        <p14:creationId xmlns:p14="http://schemas.microsoft.com/office/powerpoint/2010/main" val="23251161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a:t>
            </a:r>
            <a:r>
              <a:rPr lang="en-US" baseline="0" dirty="0"/>
              <a:t>slide </a:t>
            </a:r>
            <a:r>
              <a:rPr lang="en-US" baseline="0" dirty="0" smtClean="0"/>
              <a:t>from </a:t>
            </a:r>
            <a:r>
              <a:rPr lang="en-US" baseline="0" dirty="0" err="1" smtClean="0"/>
              <a:t>Qinyun’s</a:t>
            </a:r>
            <a:r>
              <a:rPr lang="en-US" baseline="0" dirty="0" smtClean="0"/>
              <a:t> presentation shows how Mr. Harris’s and Ms. Callahan’s students did on the Carbon TIME written assessments. Mr. Harris’s students performed lower than predicted by the statistical model (accounting for FRL and pretest) and Ms. Callahan’s students performed higher than predicted. We would suggest that the nature of classroom discourse and what students are actually doing in Mr. Harris’s and Ms. Callahan’s classes can help explain this result. </a:t>
            </a:r>
          </a:p>
          <a:p>
            <a:endParaRPr lang="en-US" baseline="0" dirty="0"/>
          </a:p>
        </p:txBody>
      </p:sp>
      <p:sp>
        <p:nvSpPr>
          <p:cNvPr id="4" name="Slide Number Placeholder 3"/>
          <p:cNvSpPr>
            <a:spLocks noGrp="1"/>
          </p:cNvSpPr>
          <p:nvPr>
            <p:ph type="sldNum" sz="quarter" idx="10"/>
          </p:nvPr>
        </p:nvSpPr>
        <p:spPr/>
        <p:txBody>
          <a:bodyPr/>
          <a:lstStyle/>
          <a:p>
            <a:fld id="{33DEF95E-635C-4083-86D9-D954A29BFA6D}" type="slidenum">
              <a:rPr lang="en-US" smtClean="0"/>
              <a:t>26</a:t>
            </a:fld>
            <a:endParaRPr lang="en-US"/>
          </a:p>
        </p:txBody>
      </p:sp>
    </p:spTree>
    <p:extLst>
      <p:ext uri="{BB962C8B-B14F-4D97-AF65-F5344CB8AC3E}">
        <p14:creationId xmlns:p14="http://schemas.microsoft.com/office/powerpoint/2010/main" val="1536370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presentation, we </a:t>
            </a:r>
            <a:r>
              <a:rPr lang="en-US" dirty="0" smtClean="0"/>
              <a:t>only examined</a:t>
            </a:r>
            <a:r>
              <a:rPr lang="en-US" baseline="0" dirty="0" smtClean="0"/>
              <a:t> one lesson each for two teachers. We’ll look at all 17 case teachers’ classrooms in our full analysis. We’re also limited by not controlling for other possible factors that can influence students’ post learning performances, such as differences in student populations and school contexts. Contextual factors, in particular, will be addressed by Christie Thomas in the next paper. However, classroom discourse still opens up the black box of instruction to provide a potentially powerful lens for explaining learning gains. Successful teachers are orchestrating classroom discourse in carefully planned and skillful ways. Analyzing classroom discourse can help us identify both successful approaches and potential pitfalls for supporting students’ capacity to produce three-dimensional performances.</a:t>
            </a:r>
            <a:endParaRPr lang="en-US" dirty="0"/>
          </a:p>
        </p:txBody>
      </p:sp>
      <p:sp>
        <p:nvSpPr>
          <p:cNvPr id="4" name="Slide Number Placeholder 3"/>
          <p:cNvSpPr>
            <a:spLocks noGrp="1"/>
          </p:cNvSpPr>
          <p:nvPr>
            <p:ph type="sldNum" sz="quarter" idx="10"/>
          </p:nvPr>
        </p:nvSpPr>
        <p:spPr/>
        <p:txBody>
          <a:bodyPr/>
          <a:lstStyle/>
          <a:p>
            <a:fld id="{EDC12AE7-0E62-514E-89A6-5A4F087648BF}" type="slidenum">
              <a:rPr lang="en-US" smtClean="0"/>
              <a:t>27</a:t>
            </a:fld>
            <a:endParaRPr lang="en-US"/>
          </a:p>
        </p:txBody>
      </p:sp>
    </p:spTree>
    <p:extLst>
      <p:ext uri="{BB962C8B-B14F-4D97-AF65-F5344CB8AC3E}">
        <p14:creationId xmlns:p14="http://schemas.microsoft.com/office/powerpoint/2010/main" val="37030119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Skip</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EDC12AE7-0E62-514E-89A6-5A4F087648BF}" type="slidenum">
              <a:rPr lang="en-US" smtClean="0"/>
              <a:t>28</a:t>
            </a:fld>
            <a:endParaRPr lang="en-US"/>
          </a:p>
        </p:txBody>
      </p:sp>
    </p:spTree>
    <p:extLst>
      <p:ext uri="{BB962C8B-B14F-4D97-AF65-F5344CB8AC3E}">
        <p14:creationId xmlns:p14="http://schemas.microsoft.com/office/powerpoint/2010/main" val="32417715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Skip slide</a:t>
            </a:r>
            <a:endParaRPr lang="en-US" dirty="0"/>
          </a:p>
        </p:txBody>
      </p:sp>
      <p:sp>
        <p:nvSpPr>
          <p:cNvPr id="4" name="Slide Number Placeholder 3"/>
          <p:cNvSpPr>
            <a:spLocks noGrp="1"/>
          </p:cNvSpPr>
          <p:nvPr>
            <p:ph type="sldNum" sz="quarter" idx="10"/>
          </p:nvPr>
        </p:nvSpPr>
        <p:spPr/>
        <p:txBody>
          <a:bodyPr/>
          <a:lstStyle/>
          <a:p>
            <a:fld id="{EDC12AE7-0E62-514E-89A6-5A4F087648BF}" type="slidenum">
              <a:rPr lang="en-US" smtClean="0"/>
              <a:t>29</a:t>
            </a:fld>
            <a:endParaRPr lang="en-US"/>
          </a:p>
        </p:txBody>
      </p:sp>
    </p:spTree>
    <p:extLst>
      <p:ext uri="{BB962C8B-B14F-4D97-AF65-F5344CB8AC3E}">
        <p14:creationId xmlns:p14="http://schemas.microsoft.com/office/powerpoint/2010/main" val="1563134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interested in how what happens in</a:t>
            </a:r>
            <a:r>
              <a:rPr lang="en-US" baseline="0" dirty="0" smtClean="0"/>
              <a:t> the classroom can predict what students are able to do after their Carbon TIME learning experience. In particular, we’re looking at what they are doing in class. For example, how do students question, investigate, write, and talk; and how are their classroom performances scaffolded by the teacher and by the classroom discourse?</a:t>
            </a:r>
            <a:endParaRPr lang="en-US" dirty="0"/>
          </a:p>
        </p:txBody>
      </p:sp>
      <p:sp>
        <p:nvSpPr>
          <p:cNvPr id="4" name="Slide Number Placeholder 3"/>
          <p:cNvSpPr>
            <a:spLocks noGrp="1"/>
          </p:cNvSpPr>
          <p:nvPr>
            <p:ph type="sldNum" sz="quarter" idx="10"/>
          </p:nvPr>
        </p:nvSpPr>
        <p:spPr/>
        <p:txBody>
          <a:bodyPr/>
          <a:lstStyle/>
          <a:p>
            <a:fld id="{EDC12AE7-0E62-514E-89A6-5A4F087648BF}" type="slidenum">
              <a:rPr lang="en-US" smtClean="0"/>
              <a:t>3</a:t>
            </a:fld>
            <a:endParaRPr lang="en-US"/>
          </a:p>
        </p:txBody>
      </p:sp>
    </p:spTree>
    <p:extLst>
      <p:ext uri="{BB962C8B-B14F-4D97-AF65-F5344CB8AC3E}">
        <p14:creationId xmlns:p14="http://schemas.microsoft.com/office/powerpoint/2010/main" val="4102600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theoretical</a:t>
            </a:r>
            <a:r>
              <a:rPr lang="en-US" baseline="0" dirty="0" smtClean="0"/>
              <a:t> assumption is that if students have opportunities to practice goal performances with scaffolding, social support, and gradual transfer of responsibility in class, then they’ll be more likely to be able to produce goal performances after Carbon TIME. WYDIWYL is an abbreviation of this idea that stands for “what you do is what you learn.” </a:t>
            </a:r>
            <a:endParaRPr lang="en-US" dirty="0"/>
          </a:p>
        </p:txBody>
      </p:sp>
      <p:sp>
        <p:nvSpPr>
          <p:cNvPr id="4" name="Slide Number Placeholder 3"/>
          <p:cNvSpPr>
            <a:spLocks noGrp="1"/>
          </p:cNvSpPr>
          <p:nvPr>
            <p:ph type="sldNum" sz="quarter" idx="10"/>
          </p:nvPr>
        </p:nvSpPr>
        <p:spPr/>
        <p:txBody>
          <a:bodyPr/>
          <a:lstStyle/>
          <a:p>
            <a:fld id="{EDC12AE7-0E62-514E-89A6-5A4F087648BF}" type="slidenum">
              <a:rPr lang="en-US" smtClean="0"/>
              <a:t>4</a:t>
            </a:fld>
            <a:endParaRPr lang="en-US"/>
          </a:p>
        </p:txBody>
      </p:sp>
    </p:spTree>
    <p:extLst>
      <p:ext uri="{BB962C8B-B14F-4D97-AF65-F5344CB8AC3E}">
        <p14:creationId xmlns:p14="http://schemas.microsoft.com/office/powerpoint/2010/main" val="1402315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working with case study data</a:t>
            </a:r>
            <a:r>
              <a:rPr lang="en-US" baseline="0" dirty="0" smtClean="0"/>
              <a:t> from 17 classrooms. In this talk, I’ll focus on two lessons from two classrooms representing different discourse patterns. </a:t>
            </a:r>
            <a:endParaRPr lang="en-US" dirty="0"/>
          </a:p>
        </p:txBody>
      </p:sp>
      <p:sp>
        <p:nvSpPr>
          <p:cNvPr id="4" name="Slide Number Placeholder 3"/>
          <p:cNvSpPr>
            <a:spLocks noGrp="1"/>
          </p:cNvSpPr>
          <p:nvPr>
            <p:ph type="sldNum" sz="quarter" idx="10"/>
          </p:nvPr>
        </p:nvSpPr>
        <p:spPr/>
        <p:txBody>
          <a:bodyPr/>
          <a:lstStyle/>
          <a:p>
            <a:fld id="{EDC12AE7-0E62-514E-89A6-5A4F087648BF}" type="slidenum">
              <a:rPr lang="en-US" smtClean="0"/>
              <a:t>5</a:t>
            </a:fld>
            <a:endParaRPr lang="en-US"/>
          </a:p>
        </p:txBody>
      </p:sp>
    </p:spTree>
    <p:extLst>
      <p:ext uri="{BB962C8B-B14F-4D97-AF65-F5344CB8AC3E}">
        <p14:creationId xmlns:p14="http://schemas.microsoft.com/office/powerpoint/2010/main" val="2770276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first classroom is with </a:t>
            </a:r>
            <a:r>
              <a:rPr lang="en-US" baseline="0" dirty="0" smtClean="0"/>
              <a:t>Mr. Harris, who teaches high school biology in a large suburb.</a:t>
            </a:r>
            <a:r>
              <a:rPr lang="en-US" dirty="0" smtClean="0"/>
              <a:t> </a:t>
            </a:r>
            <a:r>
              <a:rPr lang="en-US" baseline="0" dirty="0" smtClean="0"/>
              <a:t>The second classroom is with </a:t>
            </a:r>
            <a:r>
              <a:rPr lang="en-US" dirty="0" smtClean="0"/>
              <a:t>Ms. Callahan, who teaches</a:t>
            </a:r>
            <a:r>
              <a:rPr lang="en-US" baseline="0" dirty="0" smtClean="0"/>
              <a:t> biology at a high school math and science school. Both of these schools are in relatively affluent communities that are not particularly diverse, and both teachers are themselves white.</a:t>
            </a:r>
            <a:endParaRPr lang="en-US" dirty="0"/>
          </a:p>
        </p:txBody>
      </p:sp>
      <p:sp>
        <p:nvSpPr>
          <p:cNvPr id="4" name="Slide Number Placeholder 3"/>
          <p:cNvSpPr>
            <a:spLocks noGrp="1"/>
          </p:cNvSpPr>
          <p:nvPr>
            <p:ph type="sldNum" sz="quarter" idx="10"/>
          </p:nvPr>
        </p:nvSpPr>
        <p:spPr/>
        <p:txBody>
          <a:bodyPr/>
          <a:lstStyle/>
          <a:p>
            <a:fld id="{EDC12AE7-0E62-514E-89A6-5A4F087648BF}" type="slidenum">
              <a:rPr lang="en-US" smtClean="0"/>
              <a:t>6</a:t>
            </a:fld>
            <a:endParaRPr lang="en-US"/>
          </a:p>
        </p:txBody>
      </p:sp>
    </p:spTree>
    <p:extLst>
      <p:ext uri="{BB962C8B-B14F-4D97-AF65-F5344CB8AC3E}">
        <p14:creationId xmlns:p14="http://schemas.microsoft.com/office/powerpoint/2010/main" val="3846082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In the lesson we look at from</a:t>
            </a:r>
            <a:r>
              <a:rPr lang="en-US" baseline="0" dirty="0" smtClean="0"/>
              <a:t> Mr. Harris’s class, the students were working with an evidence-based arguments tool designed to scaffold students in coordinating evidence, initial conclusions, and unanswered questions from an ethanol burning investigation. In Ms. Callahan’s class lesson, students were working with an explanations tool designed to scaffold students in producing and refine explanations for cow cellular respiration that trace matter and energy through the process. </a:t>
            </a:r>
            <a:endParaRPr lang="en-US" dirty="0" smtClean="0"/>
          </a:p>
          <a:p>
            <a:pPr algn="ctr"/>
            <a:endParaRPr lang="en-US" dirty="0"/>
          </a:p>
        </p:txBody>
      </p:sp>
      <p:sp>
        <p:nvSpPr>
          <p:cNvPr id="4" name="Slide Number Placeholder 3"/>
          <p:cNvSpPr>
            <a:spLocks noGrp="1"/>
          </p:cNvSpPr>
          <p:nvPr>
            <p:ph type="sldNum" sz="quarter" idx="10"/>
          </p:nvPr>
        </p:nvSpPr>
        <p:spPr/>
        <p:txBody>
          <a:bodyPr/>
          <a:lstStyle/>
          <a:p>
            <a:fld id="{6DB7D55E-643B-0942-A066-BAB781635AC2}" type="slidenum">
              <a:rPr lang="en-US" smtClean="0"/>
              <a:t>7</a:t>
            </a:fld>
            <a:endParaRPr lang="en-US"/>
          </a:p>
        </p:txBody>
      </p:sp>
    </p:spTree>
    <p:extLst>
      <p:ext uri="{BB962C8B-B14F-4D97-AF65-F5344CB8AC3E}">
        <p14:creationId xmlns:p14="http://schemas.microsoft.com/office/powerpoint/2010/main" val="3373836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each classroom, we’ll look at a lesson that more or less follows a </a:t>
            </a:r>
            <a:r>
              <a:rPr lang="en-US" i="1" baseline="0" dirty="0" smtClean="0"/>
              <a:t>Carbon TIME </a:t>
            </a:r>
            <a:r>
              <a:rPr lang="en-US" baseline="0" dirty="0" smtClean="0"/>
              <a:t>discourse routine around the use of the tool. Each discourse routine is designed to begin by scaffolding divergent thinking and then moving to scaffolding convergent thinking. The steps include an introduction, private writing time, sharing ideas, and then consensus-seeking discussion and revision. </a:t>
            </a:r>
            <a:endParaRPr lang="en-US" dirty="0"/>
          </a:p>
        </p:txBody>
      </p:sp>
      <p:sp>
        <p:nvSpPr>
          <p:cNvPr id="4" name="Slide Number Placeholder 3"/>
          <p:cNvSpPr>
            <a:spLocks noGrp="1"/>
          </p:cNvSpPr>
          <p:nvPr>
            <p:ph type="sldNum" sz="quarter" idx="10"/>
          </p:nvPr>
        </p:nvSpPr>
        <p:spPr/>
        <p:txBody>
          <a:bodyPr/>
          <a:lstStyle/>
          <a:p>
            <a:fld id="{EDC12AE7-0E62-514E-89A6-5A4F087648BF}" type="slidenum">
              <a:rPr lang="en-US" smtClean="0"/>
              <a:t>8</a:t>
            </a:fld>
            <a:endParaRPr lang="en-US"/>
          </a:p>
        </p:txBody>
      </p:sp>
    </p:spTree>
    <p:extLst>
      <p:ext uri="{BB962C8B-B14F-4D97-AF65-F5344CB8AC3E}">
        <p14:creationId xmlns:p14="http://schemas.microsoft.com/office/powerpoint/2010/main" val="3629692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let’s take a look at two Carbon TIME classrooms.</a:t>
            </a:r>
            <a:endParaRPr lang="en-US" dirty="0"/>
          </a:p>
        </p:txBody>
      </p:sp>
      <p:sp>
        <p:nvSpPr>
          <p:cNvPr id="4" name="Slide Number Placeholder 3"/>
          <p:cNvSpPr>
            <a:spLocks noGrp="1"/>
          </p:cNvSpPr>
          <p:nvPr>
            <p:ph type="sldNum" sz="quarter" idx="10"/>
          </p:nvPr>
        </p:nvSpPr>
        <p:spPr/>
        <p:txBody>
          <a:bodyPr/>
          <a:lstStyle/>
          <a:p>
            <a:fld id="{EDC12AE7-0E62-514E-89A6-5A4F087648BF}" type="slidenum">
              <a:rPr lang="en-US" smtClean="0"/>
              <a:t>9</a:t>
            </a:fld>
            <a:endParaRPr lang="en-US"/>
          </a:p>
        </p:txBody>
      </p:sp>
    </p:spTree>
    <p:extLst>
      <p:ext uri="{BB962C8B-B14F-4D97-AF65-F5344CB8AC3E}">
        <p14:creationId xmlns:p14="http://schemas.microsoft.com/office/powerpoint/2010/main" val="556579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FD8ACB-C7AD-784B-A0E8-A64C8CEC9F7B}" type="datetimeFigureOut">
              <a:rPr lang="en-US" smtClean="0"/>
              <a:t>3/30/19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28A4C-DC0F-B14B-ABD8-7D0F081F6247}" type="slidenum">
              <a:rPr lang="en-US" smtClean="0"/>
              <a:t>‹#›</a:t>
            </a:fld>
            <a:endParaRPr lang="en-US"/>
          </a:p>
        </p:txBody>
      </p:sp>
    </p:spTree>
    <p:extLst>
      <p:ext uri="{BB962C8B-B14F-4D97-AF65-F5344CB8AC3E}">
        <p14:creationId xmlns:p14="http://schemas.microsoft.com/office/powerpoint/2010/main" val="4088323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D8ACB-C7AD-784B-A0E8-A64C8CEC9F7B}" type="datetimeFigureOut">
              <a:rPr lang="en-US" smtClean="0"/>
              <a:t>3/30/19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28A4C-DC0F-B14B-ABD8-7D0F081F6247}" type="slidenum">
              <a:rPr lang="en-US" smtClean="0"/>
              <a:t>‹#›</a:t>
            </a:fld>
            <a:endParaRPr lang="en-US"/>
          </a:p>
        </p:txBody>
      </p:sp>
    </p:spTree>
    <p:extLst>
      <p:ext uri="{BB962C8B-B14F-4D97-AF65-F5344CB8AC3E}">
        <p14:creationId xmlns:p14="http://schemas.microsoft.com/office/powerpoint/2010/main" val="3920444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D8ACB-C7AD-784B-A0E8-A64C8CEC9F7B}" type="datetimeFigureOut">
              <a:rPr lang="en-US" smtClean="0"/>
              <a:t>3/30/19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28A4C-DC0F-B14B-ABD8-7D0F081F6247}" type="slidenum">
              <a:rPr lang="en-US" smtClean="0"/>
              <a:t>‹#›</a:t>
            </a:fld>
            <a:endParaRPr lang="en-US"/>
          </a:p>
        </p:txBody>
      </p:sp>
    </p:spTree>
    <p:extLst>
      <p:ext uri="{BB962C8B-B14F-4D97-AF65-F5344CB8AC3E}">
        <p14:creationId xmlns:p14="http://schemas.microsoft.com/office/powerpoint/2010/main" val="892734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D8ACB-C7AD-784B-A0E8-A64C8CEC9F7B}" type="datetimeFigureOut">
              <a:rPr lang="en-US" smtClean="0"/>
              <a:t>3/30/19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28A4C-DC0F-B14B-ABD8-7D0F081F6247}" type="slidenum">
              <a:rPr lang="en-US" smtClean="0"/>
              <a:t>‹#›</a:t>
            </a:fld>
            <a:endParaRPr lang="en-US"/>
          </a:p>
        </p:txBody>
      </p:sp>
    </p:spTree>
    <p:extLst>
      <p:ext uri="{BB962C8B-B14F-4D97-AF65-F5344CB8AC3E}">
        <p14:creationId xmlns:p14="http://schemas.microsoft.com/office/powerpoint/2010/main" val="3424457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FD8ACB-C7AD-784B-A0E8-A64C8CEC9F7B}" type="datetimeFigureOut">
              <a:rPr lang="en-US" smtClean="0"/>
              <a:t>3/30/19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28A4C-DC0F-B14B-ABD8-7D0F081F6247}" type="slidenum">
              <a:rPr lang="en-US" smtClean="0"/>
              <a:t>‹#›</a:t>
            </a:fld>
            <a:endParaRPr lang="en-US"/>
          </a:p>
        </p:txBody>
      </p:sp>
    </p:spTree>
    <p:extLst>
      <p:ext uri="{BB962C8B-B14F-4D97-AF65-F5344CB8AC3E}">
        <p14:creationId xmlns:p14="http://schemas.microsoft.com/office/powerpoint/2010/main" val="3903162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FD8ACB-C7AD-784B-A0E8-A64C8CEC9F7B}" type="datetimeFigureOut">
              <a:rPr lang="en-US" smtClean="0"/>
              <a:t>3/30/19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828A4C-DC0F-B14B-ABD8-7D0F081F6247}" type="slidenum">
              <a:rPr lang="en-US" smtClean="0"/>
              <a:t>‹#›</a:t>
            </a:fld>
            <a:endParaRPr lang="en-US"/>
          </a:p>
        </p:txBody>
      </p:sp>
    </p:spTree>
    <p:extLst>
      <p:ext uri="{BB962C8B-B14F-4D97-AF65-F5344CB8AC3E}">
        <p14:creationId xmlns:p14="http://schemas.microsoft.com/office/powerpoint/2010/main" val="143029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FD8ACB-C7AD-784B-A0E8-A64C8CEC9F7B}" type="datetimeFigureOut">
              <a:rPr lang="en-US" smtClean="0"/>
              <a:t>3/30/19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828A4C-DC0F-B14B-ABD8-7D0F081F6247}" type="slidenum">
              <a:rPr lang="en-US" smtClean="0"/>
              <a:t>‹#›</a:t>
            </a:fld>
            <a:endParaRPr lang="en-US"/>
          </a:p>
        </p:txBody>
      </p:sp>
    </p:spTree>
    <p:extLst>
      <p:ext uri="{BB962C8B-B14F-4D97-AF65-F5344CB8AC3E}">
        <p14:creationId xmlns:p14="http://schemas.microsoft.com/office/powerpoint/2010/main" val="4210646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FD8ACB-C7AD-784B-A0E8-A64C8CEC9F7B}" type="datetimeFigureOut">
              <a:rPr lang="en-US" smtClean="0"/>
              <a:t>3/30/19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828A4C-DC0F-B14B-ABD8-7D0F081F6247}" type="slidenum">
              <a:rPr lang="en-US" smtClean="0"/>
              <a:t>‹#›</a:t>
            </a:fld>
            <a:endParaRPr lang="en-US"/>
          </a:p>
        </p:txBody>
      </p:sp>
    </p:spTree>
    <p:extLst>
      <p:ext uri="{BB962C8B-B14F-4D97-AF65-F5344CB8AC3E}">
        <p14:creationId xmlns:p14="http://schemas.microsoft.com/office/powerpoint/2010/main" val="209579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D8ACB-C7AD-784B-A0E8-A64C8CEC9F7B}" type="datetimeFigureOut">
              <a:rPr lang="en-US" smtClean="0"/>
              <a:t>3/30/19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828A4C-DC0F-B14B-ABD8-7D0F081F6247}" type="slidenum">
              <a:rPr lang="en-US" smtClean="0"/>
              <a:t>‹#›</a:t>
            </a:fld>
            <a:endParaRPr lang="en-US"/>
          </a:p>
        </p:txBody>
      </p:sp>
    </p:spTree>
    <p:extLst>
      <p:ext uri="{BB962C8B-B14F-4D97-AF65-F5344CB8AC3E}">
        <p14:creationId xmlns:p14="http://schemas.microsoft.com/office/powerpoint/2010/main" val="1193568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D8ACB-C7AD-784B-A0E8-A64C8CEC9F7B}" type="datetimeFigureOut">
              <a:rPr lang="en-US" smtClean="0"/>
              <a:t>3/30/19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828A4C-DC0F-B14B-ABD8-7D0F081F6247}" type="slidenum">
              <a:rPr lang="en-US" smtClean="0"/>
              <a:t>‹#›</a:t>
            </a:fld>
            <a:endParaRPr lang="en-US"/>
          </a:p>
        </p:txBody>
      </p:sp>
    </p:spTree>
    <p:extLst>
      <p:ext uri="{BB962C8B-B14F-4D97-AF65-F5344CB8AC3E}">
        <p14:creationId xmlns:p14="http://schemas.microsoft.com/office/powerpoint/2010/main" val="673210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D8ACB-C7AD-784B-A0E8-A64C8CEC9F7B}" type="datetimeFigureOut">
              <a:rPr lang="en-US" smtClean="0"/>
              <a:t>3/30/19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828A4C-DC0F-B14B-ABD8-7D0F081F6247}" type="slidenum">
              <a:rPr lang="en-US" smtClean="0"/>
              <a:t>‹#›</a:t>
            </a:fld>
            <a:endParaRPr lang="en-US"/>
          </a:p>
        </p:txBody>
      </p:sp>
    </p:spTree>
    <p:extLst>
      <p:ext uri="{BB962C8B-B14F-4D97-AF65-F5344CB8AC3E}">
        <p14:creationId xmlns:p14="http://schemas.microsoft.com/office/powerpoint/2010/main" val="27759494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D8ACB-C7AD-784B-A0E8-A64C8CEC9F7B}" type="datetimeFigureOut">
              <a:rPr lang="en-US" smtClean="0"/>
              <a:t>3/30/19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828A4C-DC0F-B14B-ABD8-7D0F081F6247}" type="slidenum">
              <a:rPr lang="en-US" smtClean="0"/>
              <a:t>‹#›</a:t>
            </a:fld>
            <a:endParaRPr lang="en-US"/>
          </a:p>
        </p:txBody>
      </p:sp>
    </p:spTree>
    <p:extLst>
      <p:ext uri="{BB962C8B-B14F-4D97-AF65-F5344CB8AC3E}">
        <p14:creationId xmlns:p14="http://schemas.microsoft.com/office/powerpoint/2010/main" val="4257061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eg"/><Relationship Id="rId7" Type="http://schemas.openxmlformats.org/officeDocument/2006/relationships/image" Target="../media/image5.tiff"/><Relationship Id="rId8" Type="http://schemas.openxmlformats.org/officeDocument/2006/relationships/image" Target="../media/image6.png"/><Relationship Id="rId9" Type="http://schemas.openxmlformats.org/officeDocument/2006/relationships/image" Target="../media/image7.tiff"/><Relationship Id="rId10" Type="http://schemas.openxmlformats.org/officeDocument/2006/relationships/image" Target="../media/image8.png"/><Relationship Id="rId11" Type="http://schemas.openxmlformats.org/officeDocument/2006/relationships/image" Target="../media/image9.gi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chart" Target="../charts/char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4069" y="1590783"/>
            <a:ext cx="8829044" cy="1470025"/>
          </a:xfrm>
        </p:spPr>
        <p:txBody>
          <a:bodyPr>
            <a:normAutofit fontScale="90000"/>
          </a:bodyPr>
          <a:lstStyle/>
          <a:p>
            <a:r>
              <a:rPr lang="en-US" dirty="0" smtClean="0"/>
              <a:t>Relationships Among Patterns in Classroom Discourse and Student Learning Performances </a:t>
            </a:r>
            <a:endParaRPr lang="en-US" dirty="0">
              <a:latin typeface="Calibri (HEADINGS)"/>
              <a:cs typeface="Calibri (HEADINGS)"/>
            </a:endParaRPr>
          </a:p>
        </p:txBody>
      </p:sp>
      <p:sp>
        <p:nvSpPr>
          <p:cNvPr id="3" name="Content Placeholder 2"/>
          <p:cNvSpPr>
            <a:spLocks noGrp="1"/>
          </p:cNvSpPr>
          <p:nvPr>
            <p:ph type="subTitle" idx="1"/>
          </p:nvPr>
        </p:nvSpPr>
        <p:spPr>
          <a:xfrm>
            <a:off x="309224" y="3680948"/>
            <a:ext cx="8572416" cy="1752600"/>
          </a:xfrm>
        </p:spPr>
        <p:txBody>
          <a:bodyPr>
            <a:normAutofit fontScale="92500" lnSpcReduction="20000"/>
          </a:bodyPr>
          <a:lstStyle/>
          <a:p>
            <a:r>
              <a:rPr lang="en-US" dirty="0" smtClean="0"/>
              <a:t>Beth Covitt, Christie Morrison Thomas, Qinyun Lin, Elizabeth de los Santos, &amp; Charles W. Anderson</a:t>
            </a:r>
          </a:p>
          <a:p>
            <a:pPr marL="0" indent="0">
              <a:buNone/>
            </a:pPr>
            <a:r>
              <a:rPr lang="en-US" dirty="0" smtClean="0">
                <a:latin typeface="Calibri"/>
                <a:ea typeface="ＭＳ Ｐゴシック" charset="0"/>
                <a:cs typeface="Calibri"/>
              </a:rPr>
              <a:t>NARST Annual </a:t>
            </a:r>
            <a:r>
              <a:rPr lang="en-US" dirty="0">
                <a:latin typeface="Calibri"/>
                <a:ea typeface="ＭＳ Ｐゴシック" charset="0"/>
                <a:cs typeface="Calibri"/>
              </a:rPr>
              <a:t>Meeting</a:t>
            </a:r>
          </a:p>
          <a:p>
            <a:pPr marL="0" indent="0">
              <a:buNone/>
            </a:pPr>
            <a:r>
              <a:rPr lang="en-US" dirty="0">
                <a:latin typeface="Calibri"/>
                <a:ea typeface="ＭＳ Ｐゴシック" charset="0"/>
                <a:cs typeface="Calibri"/>
              </a:rPr>
              <a:t>April </a:t>
            </a:r>
            <a:r>
              <a:rPr lang="en-US" dirty="0" smtClean="0">
                <a:latin typeface="Calibri"/>
                <a:ea typeface="ＭＳ Ｐゴシック" charset="0"/>
                <a:cs typeface="Calibri"/>
              </a:rPr>
              <a:t>2, 2019</a:t>
            </a:r>
            <a:r>
              <a:rPr lang="en-US" dirty="0">
                <a:latin typeface="Calibri"/>
                <a:ea typeface="ＭＳ Ｐゴシック" charset="0"/>
                <a:cs typeface="Calibri"/>
              </a:rPr>
              <a:t> </a:t>
            </a:r>
            <a:r>
              <a:rPr lang="mr-IN" dirty="0" smtClean="0">
                <a:latin typeface="Calibri"/>
                <a:ea typeface="ＭＳ Ｐゴシック" charset="0"/>
                <a:cs typeface="Calibri"/>
              </a:rPr>
              <a:t>–</a:t>
            </a:r>
            <a:r>
              <a:rPr lang="en-US" dirty="0" smtClean="0">
                <a:latin typeface="Calibri"/>
                <a:ea typeface="ＭＳ Ｐゴシック" charset="0"/>
                <a:cs typeface="Calibri"/>
              </a:rPr>
              <a:t> Baltimore, MD</a:t>
            </a:r>
            <a:endParaRPr lang="en-US" dirty="0">
              <a:latin typeface="Calibri"/>
              <a:ea typeface="ＭＳ Ｐゴシック" charset="0"/>
              <a:cs typeface="Calibri"/>
            </a:endParaRPr>
          </a:p>
        </p:txBody>
      </p:sp>
      <p:pic>
        <p:nvPicPr>
          <p:cNvPr id="4" name="Picture 3"/>
          <p:cNvPicPr>
            <a:picLocks noChangeAspect="1"/>
          </p:cNvPicPr>
          <p:nvPr/>
        </p:nvPicPr>
        <p:blipFill>
          <a:blip r:embed="rId3"/>
          <a:stretch>
            <a:fillRect/>
          </a:stretch>
        </p:blipFill>
        <p:spPr>
          <a:xfrm>
            <a:off x="6852442" y="172558"/>
            <a:ext cx="805658" cy="805658"/>
          </a:xfrm>
          <a:prstGeom prst="rect">
            <a:avLst/>
          </a:prstGeom>
        </p:spPr>
      </p:pic>
      <p:pic>
        <p:nvPicPr>
          <p:cNvPr id="5" name="Picture 4"/>
          <p:cNvPicPr>
            <a:picLocks noChangeAspect="1"/>
          </p:cNvPicPr>
          <p:nvPr/>
        </p:nvPicPr>
        <p:blipFill>
          <a:blip r:embed="rId4"/>
          <a:stretch>
            <a:fillRect/>
          </a:stretch>
        </p:blipFill>
        <p:spPr>
          <a:xfrm>
            <a:off x="1677139" y="172558"/>
            <a:ext cx="812108" cy="812108"/>
          </a:xfrm>
          <a:prstGeom prst="rect">
            <a:avLst/>
          </a:prstGeom>
        </p:spPr>
      </p:pic>
      <p:pic>
        <p:nvPicPr>
          <p:cNvPr id="12" name="Picture 11"/>
          <p:cNvPicPr>
            <a:picLocks noChangeAspect="1"/>
          </p:cNvPicPr>
          <p:nvPr/>
        </p:nvPicPr>
        <p:blipFill>
          <a:blip r:embed="rId5"/>
          <a:stretch>
            <a:fillRect/>
          </a:stretch>
        </p:blipFill>
        <p:spPr>
          <a:xfrm>
            <a:off x="2690810" y="5565051"/>
            <a:ext cx="665908" cy="1168259"/>
          </a:xfrm>
          <a:prstGeom prst="rect">
            <a:avLst/>
          </a:prstGeom>
        </p:spPr>
      </p:pic>
      <p:pic>
        <p:nvPicPr>
          <p:cNvPr id="14" name="Picture 13" descr="Mines_EEE_swirl_4CP_R.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9684" y="6291608"/>
            <a:ext cx="3230759" cy="369389"/>
          </a:xfrm>
          <a:prstGeom prst="rect">
            <a:avLst/>
          </a:prstGeom>
        </p:spPr>
      </p:pic>
      <p:pic>
        <p:nvPicPr>
          <p:cNvPr id="15" name="Picture 14" descr="Carbon TIME 4b.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480" y="5755458"/>
            <a:ext cx="1090594" cy="824807"/>
          </a:xfrm>
          <a:prstGeom prst="rect">
            <a:avLst/>
          </a:prstGeom>
        </p:spPr>
      </p:pic>
      <p:pic>
        <p:nvPicPr>
          <p:cNvPr id="16" name="Picture 15" descr="Screen Shot 2015-04-07 at 8.58.12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0754" y="6567162"/>
            <a:ext cx="2143303" cy="166148"/>
          </a:xfrm>
          <a:prstGeom prst="rect">
            <a:avLst/>
          </a:prstGeom>
        </p:spPr>
      </p:pic>
      <p:pic>
        <p:nvPicPr>
          <p:cNvPr id="17" name="Picture 16">
            <a:extLst>
              <a:ext uri="{FF2B5EF4-FFF2-40B4-BE49-F238E27FC236}">
                <a16:creationId xmlns="" xmlns:a16="http://schemas.microsoft.com/office/drawing/2014/main" id="{676B1299-BB58-D44C-8E16-0B987812A907}"/>
              </a:ext>
            </a:extLst>
          </p:cNvPr>
          <p:cNvPicPr>
            <a:picLocks noChangeAspect="1"/>
          </p:cNvPicPr>
          <p:nvPr/>
        </p:nvPicPr>
        <p:blipFill>
          <a:blip r:embed="rId9"/>
          <a:stretch>
            <a:fillRect/>
          </a:stretch>
        </p:blipFill>
        <p:spPr>
          <a:xfrm>
            <a:off x="4082719" y="5686787"/>
            <a:ext cx="2496312" cy="470708"/>
          </a:xfrm>
          <a:prstGeom prst="rect">
            <a:avLst/>
          </a:prstGeom>
        </p:spPr>
      </p:pic>
      <p:pic>
        <p:nvPicPr>
          <p:cNvPr id="18" name="Picture 17" descr="berkeley.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23812" y="5911601"/>
            <a:ext cx="772097" cy="772097"/>
          </a:xfrm>
          <a:prstGeom prst="rect">
            <a:avLst/>
          </a:prstGeom>
        </p:spPr>
      </p:pic>
      <p:pic>
        <p:nvPicPr>
          <p:cNvPr id="19" name="Picture 18" descr="act logo.gi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64253" y="5911601"/>
            <a:ext cx="919958" cy="821709"/>
          </a:xfrm>
          <a:prstGeom prst="rect">
            <a:avLst/>
          </a:prstGeom>
        </p:spPr>
      </p:pic>
    </p:spTree>
    <p:extLst>
      <p:ext uri="{BB962C8B-B14F-4D97-AF65-F5344CB8AC3E}">
        <p14:creationId xmlns:p14="http://schemas.microsoft.com/office/powerpoint/2010/main" val="27185818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38"/>
            <a:ext cx="8229600" cy="856008"/>
          </a:xfrm>
        </p:spPr>
        <p:txBody>
          <a:bodyPr/>
          <a:lstStyle/>
          <a:p>
            <a:r>
              <a:rPr lang="en-US" dirty="0" smtClean="0"/>
              <a:t>Mr. Harris’s Class</a:t>
            </a:r>
            <a:endParaRPr lang="en-US" dirty="0"/>
          </a:p>
        </p:txBody>
      </p:sp>
      <p:sp>
        <p:nvSpPr>
          <p:cNvPr id="4" name="Content Placeholder 2"/>
          <p:cNvSpPr>
            <a:spLocks noGrp="1"/>
          </p:cNvSpPr>
          <p:nvPr>
            <p:ph idx="1"/>
          </p:nvPr>
        </p:nvSpPr>
        <p:spPr>
          <a:xfrm>
            <a:off x="143916" y="1167940"/>
            <a:ext cx="8775635" cy="5690060"/>
          </a:xfrm>
        </p:spPr>
        <p:txBody>
          <a:bodyPr>
            <a:normAutofit lnSpcReduction="10000"/>
          </a:bodyPr>
          <a:lstStyle/>
          <a:p>
            <a:pPr marL="0" indent="0">
              <a:buNone/>
            </a:pPr>
            <a:r>
              <a:rPr lang="en-US" sz="3000" dirty="0"/>
              <a:t>W</a:t>
            </a:r>
            <a:r>
              <a:rPr lang="en-US" sz="3000" dirty="0" smtClean="0"/>
              <a:t>e </a:t>
            </a:r>
            <a:r>
              <a:rPr lang="en-US" sz="3000" dirty="0"/>
              <a:t>visit Mr. Harris’s </a:t>
            </a:r>
            <a:r>
              <a:rPr lang="en-US" sz="3000" dirty="0" smtClean="0"/>
              <a:t>high school class during the Evidence</a:t>
            </a:r>
            <a:r>
              <a:rPr lang="en-US" sz="3000" dirty="0"/>
              <a:t>-based </a:t>
            </a:r>
            <a:r>
              <a:rPr lang="en-US" sz="3000" dirty="0" smtClean="0"/>
              <a:t>Arguments (EBA) </a:t>
            </a:r>
            <a:r>
              <a:rPr lang="en-US" sz="3000" dirty="0"/>
              <a:t>Tool for Ethanol </a:t>
            </a:r>
            <a:r>
              <a:rPr lang="en-US" sz="3000" dirty="0" smtClean="0"/>
              <a:t>Burning discourse routine. </a:t>
            </a:r>
          </a:p>
          <a:p>
            <a:pPr marL="0" indent="0">
              <a:buNone/>
            </a:pPr>
            <a:endParaRPr lang="en-US" sz="3000" b="1" dirty="0" smtClean="0"/>
          </a:p>
          <a:p>
            <a:pPr marL="0" indent="0">
              <a:buNone/>
            </a:pPr>
            <a:r>
              <a:rPr lang="en-US" sz="3000" b="1" dirty="0" smtClean="0"/>
              <a:t>EBA Tool Target </a:t>
            </a:r>
            <a:r>
              <a:rPr lang="en-US" sz="3000" b="1" dirty="0"/>
              <a:t>P</a:t>
            </a:r>
            <a:r>
              <a:rPr lang="en-US" sz="3000" b="1" dirty="0" smtClean="0"/>
              <a:t>erformance: </a:t>
            </a:r>
            <a:r>
              <a:rPr lang="en-US" sz="3000" dirty="0" smtClean="0"/>
              <a:t>Students</a:t>
            </a:r>
            <a:r>
              <a:rPr lang="mr-IN" sz="3000" dirty="0" smtClean="0"/>
              <a:t>…</a:t>
            </a:r>
            <a:r>
              <a:rPr lang="en-US" sz="3000" dirty="0" smtClean="0"/>
              <a:t> </a:t>
            </a:r>
          </a:p>
          <a:p>
            <a:pPr marL="514350" indent="-514350">
              <a:buAutoNum type="alphaLcParenBoth"/>
            </a:pPr>
            <a:r>
              <a:rPr lang="en-US" sz="3000" dirty="0" smtClean="0"/>
              <a:t>use data from their investigations to develop evidence-based arguments about matter movements and matter changes when ethanol burns, and </a:t>
            </a:r>
          </a:p>
          <a:p>
            <a:pPr marL="514350" indent="-514350">
              <a:buAutoNum type="alphaLcParenBoth"/>
            </a:pPr>
            <a:r>
              <a:rPr lang="en-US" sz="3000" dirty="0" smtClean="0"/>
              <a:t>identify unanswered questions about matter movement and matter change that the data are insufficient to address. </a:t>
            </a:r>
          </a:p>
          <a:p>
            <a:pPr marL="0" indent="0">
              <a:buNone/>
            </a:pPr>
            <a:endParaRPr lang="en-US" sz="3000" dirty="0" smtClean="0"/>
          </a:p>
          <a:p>
            <a:pPr marL="514350" indent="-514350">
              <a:buAutoNum type="arabicPeriod"/>
            </a:pPr>
            <a:endParaRPr lang="en-US" sz="3000" dirty="0" smtClean="0"/>
          </a:p>
          <a:p>
            <a:pPr marL="0" indent="0">
              <a:buNone/>
            </a:pPr>
            <a:endParaRPr lang="en-US" sz="3000" dirty="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384629974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Introduction to Tool </a:t>
            </a:r>
            <a:endParaRPr lang="en-US" dirty="0"/>
          </a:p>
        </p:txBody>
      </p:sp>
      <p:sp>
        <p:nvSpPr>
          <p:cNvPr id="3" name="Content Placeholder 2"/>
          <p:cNvSpPr>
            <a:spLocks noGrp="1"/>
          </p:cNvSpPr>
          <p:nvPr>
            <p:ph idx="1"/>
          </p:nvPr>
        </p:nvSpPr>
        <p:spPr>
          <a:xfrm>
            <a:off x="515132" y="1325470"/>
            <a:ext cx="8273029" cy="5641770"/>
          </a:xfrm>
        </p:spPr>
        <p:txBody>
          <a:bodyPr>
            <a:normAutofit lnSpcReduction="10000"/>
          </a:bodyPr>
          <a:lstStyle/>
          <a:p>
            <a:pPr marL="0" indent="0">
              <a:buNone/>
            </a:pPr>
            <a:r>
              <a:rPr lang="en-US" dirty="0"/>
              <a:t>Mr. Harris introduces the </a:t>
            </a:r>
            <a:r>
              <a:rPr lang="en-US" dirty="0" smtClean="0"/>
              <a:t>EBA Tool </a:t>
            </a:r>
            <a:r>
              <a:rPr lang="en-US" dirty="0"/>
              <a:t>as an opportunity to make, “arguments based on the evidence we saw.” He reviews the Three Questions and encourages </a:t>
            </a:r>
            <a:r>
              <a:rPr lang="en-US" dirty="0" smtClean="0"/>
              <a:t>students </a:t>
            </a:r>
            <a:r>
              <a:rPr lang="en-US" dirty="0"/>
              <a:t>to use them as a </a:t>
            </a:r>
            <a:r>
              <a:rPr lang="en-US" dirty="0" smtClean="0"/>
              <a:t>guide.</a:t>
            </a:r>
          </a:p>
          <a:p>
            <a:r>
              <a:rPr lang="en-US" i="1" dirty="0" smtClean="0"/>
              <a:t>Movement Question: Where are atoms moving?</a:t>
            </a:r>
          </a:p>
          <a:p>
            <a:r>
              <a:rPr lang="en-US" i="1" dirty="0" smtClean="0"/>
              <a:t>Carbon Question: What is happening to carbon atoms?</a:t>
            </a:r>
          </a:p>
          <a:p>
            <a:r>
              <a:rPr lang="en-US" i="1" dirty="0" smtClean="0"/>
              <a:t>Energy Question: What is happening to chemical energy?</a:t>
            </a:r>
          </a:p>
        </p:txBody>
      </p:sp>
    </p:spTree>
    <p:extLst>
      <p:ext uri="{BB962C8B-B14F-4D97-AF65-F5344CB8AC3E}">
        <p14:creationId xmlns:p14="http://schemas.microsoft.com/office/powerpoint/2010/main" val="416348915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p:spPr>
        <p:txBody>
          <a:bodyPr/>
          <a:lstStyle/>
          <a:p>
            <a:r>
              <a:rPr lang="en-US" dirty="0" smtClean="0"/>
              <a:t>1. Introduction to Tool (cont.) </a:t>
            </a:r>
            <a:endParaRPr lang="en-US" dirty="0"/>
          </a:p>
        </p:txBody>
      </p:sp>
      <p:pic>
        <p:nvPicPr>
          <p:cNvPr id="7" name="Picture 6" descr="4.3_Evidence_Based_Arguments_Tool_for_Ethanol_Burnin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115" y="1268306"/>
            <a:ext cx="7580992" cy="5858039"/>
          </a:xfrm>
          <a:prstGeom prst="rect">
            <a:avLst/>
          </a:prstGeom>
          <a:solidFill>
            <a:schemeClr val="bg1"/>
          </a:solidFill>
          <a:ln>
            <a:solidFill>
              <a:schemeClr val="tx1"/>
            </a:solidFill>
          </a:ln>
        </p:spPr>
      </p:pic>
      <p:sp>
        <p:nvSpPr>
          <p:cNvPr id="8" name="Rectangle 7"/>
          <p:cNvSpPr/>
          <p:nvPr/>
        </p:nvSpPr>
        <p:spPr>
          <a:xfrm>
            <a:off x="2553561" y="2444165"/>
            <a:ext cx="2007344" cy="3563839"/>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834089" y="2441463"/>
            <a:ext cx="2007344" cy="3563839"/>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264572" y="2447228"/>
            <a:ext cx="2007344" cy="3563839"/>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96134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 Private Writing</a:t>
            </a:r>
            <a:endParaRPr lang="en-US" dirty="0"/>
          </a:p>
        </p:txBody>
      </p:sp>
      <p:sp>
        <p:nvSpPr>
          <p:cNvPr id="3" name="Content Placeholder 2"/>
          <p:cNvSpPr>
            <a:spLocks noGrp="1"/>
          </p:cNvSpPr>
          <p:nvPr>
            <p:ph idx="1"/>
          </p:nvPr>
        </p:nvSpPr>
        <p:spPr>
          <a:xfrm>
            <a:off x="267803" y="1600200"/>
            <a:ext cx="8686800" cy="5152486"/>
          </a:xfrm>
        </p:spPr>
        <p:txBody>
          <a:bodyPr>
            <a:normAutofit fontScale="77500" lnSpcReduction="20000"/>
          </a:bodyPr>
          <a:lstStyle/>
          <a:p>
            <a:pPr marL="0" indent="0">
              <a:buNone/>
            </a:pPr>
            <a:r>
              <a:rPr lang="en-US" dirty="0"/>
              <a:t>Mr. Harris walks around the </a:t>
            </a:r>
            <a:r>
              <a:rPr lang="en-US" dirty="0" smtClean="0"/>
              <a:t>class </a:t>
            </a:r>
            <a:r>
              <a:rPr lang="en-US" dirty="0"/>
              <a:t>as </a:t>
            </a:r>
            <a:r>
              <a:rPr lang="en-US" dirty="0" smtClean="0"/>
              <a:t>students work</a:t>
            </a:r>
            <a:r>
              <a:rPr lang="en-US" dirty="0"/>
              <a:t>, but doesn’t look at </a:t>
            </a:r>
            <a:r>
              <a:rPr lang="en-US" dirty="0" smtClean="0"/>
              <a:t>students’ </a:t>
            </a:r>
            <a:r>
              <a:rPr lang="en-US" dirty="0"/>
              <a:t>writing</a:t>
            </a:r>
            <a:r>
              <a:rPr lang="en-US" dirty="0" smtClean="0"/>
              <a:t>. </a:t>
            </a:r>
          </a:p>
          <a:p>
            <a:pPr marL="0" indent="0">
              <a:buNone/>
            </a:pPr>
            <a:endParaRPr lang="en-US" dirty="0"/>
          </a:p>
          <a:p>
            <a:pPr marL="0" indent="0">
              <a:buNone/>
            </a:pPr>
            <a:r>
              <a:rPr lang="en-US" dirty="0" smtClean="0"/>
              <a:t>He provides </a:t>
            </a:r>
            <a:r>
              <a:rPr lang="en-US" dirty="0"/>
              <a:t>some </a:t>
            </a:r>
            <a:r>
              <a:rPr lang="en-US" dirty="0" smtClean="0"/>
              <a:t>direction; after </a:t>
            </a:r>
            <a:r>
              <a:rPr lang="en-US" dirty="0"/>
              <a:t>a </a:t>
            </a:r>
            <a:r>
              <a:rPr lang="en-US" dirty="0" smtClean="0"/>
              <a:t>minute </a:t>
            </a:r>
            <a:r>
              <a:rPr lang="en-US" dirty="0"/>
              <a:t>he says, “…remember in the conclusion box we’re answering the question. In the evidence box you’re giving your reason why based on the evidence we see.” </a:t>
            </a:r>
            <a:endParaRPr lang="en-US" dirty="0" smtClean="0"/>
          </a:p>
          <a:p>
            <a:pPr marL="0" indent="0">
              <a:buNone/>
            </a:pPr>
            <a:endParaRPr lang="en-US" dirty="0" smtClean="0"/>
          </a:p>
          <a:p>
            <a:pPr marL="0" indent="0">
              <a:buNone/>
            </a:pPr>
            <a:r>
              <a:rPr lang="en-US" dirty="0" smtClean="0"/>
              <a:t>Students </a:t>
            </a:r>
            <a:r>
              <a:rPr lang="en-US" dirty="0"/>
              <a:t>work </a:t>
            </a:r>
            <a:r>
              <a:rPr lang="en-US" dirty="0" smtClean="0"/>
              <a:t>for </a:t>
            </a:r>
            <a:r>
              <a:rPr lang="en-US" dirty="0"/>
              <a:t>about nine minutes.</a:t>
            </a:r>
          </a:p>
          <a:p>
            <a:pPr marL="0" indent="0">
              <a:buNone/>
            </a:pPr>
            <a:endParaRPr lang="en-US" dirty="0"/>
          </a:p>
          <a:p>
            <a:pPr marL="0" indent="0">
              <a:buNone/>
            </a:pPr>
            <a:r>
              <a:rPr lang="en-US" dirty="0" smtClean="0"/>
              <a:t>Mr. Harris </a:t>
            </a:r>
            <a:r>
              <a:rPr lang="en-US" dirty="0"/>
              <a:t>closes </a:t>
            </a:r>
            <a:r>
              <a:rPr lang="en-US" dirty="0" smtClean="0"/>
              <a:t>private writing time </a:t>
            </a:r>
            <a:r>
              <a:rPr lang="en-US" dirty="0"/>
              <a:t>with a comment about unanswered questions, “...remember about that last column, the unanswered questions, how that there are still things that you really can’t know yet.” </a:t>
            </a:r>
          </a:p>
        </p:txBody>
      </p:sp>
    </p:spTree>
    <p:extLst>
      <p:ext uri="{BB962C8B-B14F-4D97-AF65-F5344CB8AC3E}">
        <p14:creationId xmlns:p14="http://schemas.microsoft.com/office/powerpoint/2010/main" val="174047624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Sharing Ideas </a:t>
            </a:r>
            <a:endParaRPr lang="en-US" dirty="0"/>
          </a:p>
        </p:txBody>
      </p:sp>
      <p:sp>
        <p:nvSpPr>
          <p:cNvPr id="4" name="Content Placeholder 2"/>
          <p:cNvSpPr>
            <a:spLocks noGrp="1"/>
          </p:cNvSpPr>
          <p:nvPr>
            <p:ph idx="1"/>
          </p:nvPr>
        </p:nvSpPr>
        <p:spPr>
          <a:xfrm>
            <a:off x="457200" y="1600200"/>
            <a:ext cx="8229600" cy="5026737"/>
          </a:xfrm>
        </p:spPr>
        <p:txBody>
          <a:bodyPr>
            <a:normAutofit/>
          </a:bodyPr>
          <a:lstStyle/>
          <a:p>
            <a:pPr marL="0" indent="0">
              <a:buNone/>
            </a:pPr>
            <a:r>
              <a:rPr lang="en-US" dirty="0"/>
              <a:t>Next, Mr. Harris asks </a:t>
            </a:r>
            <a:r>
              <a:rPr lang="en-US" dirty="0" smtClean="0"/>
              <a:t>students to </a:t>
            </a:r>
            <a:r>
              <a:rPr lang="en-US" dirty="0"/>
              <a:t>talk about two things with a partner: </a:t>
            </a:r>
          </a:p>
          <a:p>
            <a:pPr marL="514350" indent="-514350">
              <a:buAutoNum type="arabicPeriod"/>
            </a:pPr>
            <a:r>
              <a:rPr lang="en-US" dirty="0" smtClean="0"/>
              <a:t>“What </a:t>
            </a:r>
            <a:r>
              <a:rPr lang="en-US" dirty="0"/>
              <a:t>is the thing that you’re like rock solid about</a:t>
            </a:r>
            <a:r>
              <a:rPr lang="en-US" dirty="0" smtClean="0"/>
              <a:t>?”</a:t>
            </a:r>
          </a:p>
          <a:p>
            <a:pPr marL="514350" indent="-514350">
              <a:buAutoNum type="arabicPeriod"/>
            </a:pPr>
            <a:r>
              <a:rPr lang="en-US" dirty="0" smtClean="0"/>
              <a:t>“What </a:t>
            </a:r>
            <a:r>
              <a:rPr lang="en-US" dirty="0"/>
              <a:t>is the thing you’re least confident about</a:t>
            </a:r>
            <a:r>
              <a:rPr lang="en-US" dirty="0" smtClean="0"/>
              <a:t>?”</a:t>
            </a:r>
            <a:endParaRPr lang="en-US" dirty="0"/>
          </a:p>
          <a:p>
            <a:pPr marL="0" indent="0">
              <a:buNone/>
            </a:pPr>
            <a:endParaRPr lang="en-US" dirty="0"/>
          </a:p>
          <a:p>
            <a:pPr marL="0" indent="0">
              <a:buNone/>
            </a:pPr>
            <a:r>
              <a:rPr lang="en-US" dirty="0" smtClean="0"/>
              <a:t>Students talk </a:t>
            </a:r>
            <a:r>
              <a:rPr lang="en-US" dirty="0"/>
              <a:t>with a partner </a:t>
            </a:r>
            <a:r>
              <a:rPr lang="en-US" dirty="0" smtClean="0"/>
              <a:t>for </a:t>
            </a:r>
            <a:r>
              <a:rPr lang="en-US" dirty="0"/>
              <a:t>two minutes.</a:t>
            </a:r>
          </a:p>
          <a:p>
            <a:pPr marL="0" indent="0">
              <a:buNone/>
            </a:pPr>
            <a:endParaRPr lang="en-US" dirty="0"/>
          </a:p>
        </p:txBody>
      </p:sp>
    </p:spTree>
    <p:extLst>
      <p:ext uri="{BB962C8B-B14F-4D97-AF65-F5344CB8AC3E}">
        <p14:creationId xmlns:p14="http://schemas.microsoft.com/office/powerpoint/2010/main" val="29240146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Class Poll</a:t>
            </a:r>
            <a:endParaRPr lang="en-US" dirty="0"/>
          </a:p>
        </p:txBody>
      </p:sp>
      <p:sp>
        <p:nvSpPr>
          <p:cNvPr id="4" name="Content Placeholder 2"/>
          <p:cNvSpPr>
            <a:spLocks noGrp="1"/>
          </p:cNvSpPr>
          <p:nvPr>
            <p:ph idx="1"/>
          </p:nvPr>
        </p:nvSpPr>
        <p:spPr>
          <a:xfrm>
            <a:off x="216946" y="1176847"/>
            <a:ext cx="8683940" cy="3731736"/>
          </a:xfrm>
        </p:spPr>
        <p:txBody>
          <a:bodyPr>
            <a:normAutofit fontScale="62500" lnSpcReduction="20000"/>
          </a:bodyPr>
          <a:lstStyle/>
          <a:p>
            <a:pPr marL="0" indent="0">
              <a:buNone/>
            </a:pPr>
            <a:r>
              <a:rPr lang="en-US" sz="4200" dirty="0" smtClean="0">
                <a:latin typeface="Calibri"/>
                <a:cs typeface="Calibri"/>
              </a:rPr>
              <a:t>In place of a consensus-seeking discussion, work </a:t>
            </a:r>
            <a:r>
              <a:rPr lang="en-US" sz="4200" dirty="0">
                <a:latin typeface="Calibri"/>
                <a:cs typeface="Calibri"/>
              </a:rPr>
              <a:t>with the </a:t>
            </a:r>
            <a:r>
              <a:rPr lang="en-US" sz="4200" dirty="0" smtClean="0">
                <a:latin typeface="Calibri"/>
                <a:cs typeface="Calibri"/>
              </a:rPr>
              <a:t>Tool </a:t>
            </a:r>
            <a:r>
              <a:rPr lang="en-US" sz="4200" dirty="0">
                <a:latin typeface="Calibri"/>
                <a:cs typeface="Calibri"/>
              </a:rPr>
              <a:t>ends with a </a:t>
            </a:r>
            <a:r>
              <a:rPr lang="en-US" sz="4200" dirty="0" smtClean="0">
                <a:latin typeface="Calibri"/>
                <a:cs typeface="Calibri"/>
              </a:rPr>
              <a:t>poll.</a:t>
            </a:r>
          </a:p>
          <a:p>
            <a:pPr marL="0" indent="0">
              <a:buNone/>
            </a:pPr>
            <a:endParaRPr lang="en-US" sz="4200" dirty="0">
              <a:latin typeface="Calibri"/>
              <a:cs typeface="Calibri"/>
            </a:endParaRPr>
          </a:p>
          <a:p>
            <a:pPr marL="0" indent="0">
              <a:buNone/>
            </a:pPr>
            <a:r>
              <a:rPr lang="en-US" sz="4200" dirty="0" smtClean="0">
                <a:latin typeface="Calibri"/>
                <a:cs typeface="Calibri"/>
              </a:rPr>
              <a:t>Students put </a:t>
            </a:r>
            <a:r>
              <a:rPr lang="en-US" sz="4200" dirty="0">
                <a:latin typeface="Calibri"/>
                <a:cs typeface="Calibri"/>
              </a:rPr>
              <a:t>their heads down and raise their </a:t>
            </a:r>
            <a:r>
              <a:rPr lang="en-US" sz="4200" dirty="0" smtClean="0">
                <a:latin typeface="Calibri"/>
                <a:cs typeface="Calibri"/>
              </a:rPr>
              <a:t>hands to answer</a:t>
            </a:r>
            <a:r>
              <a:rPr lang="mr-IN" sz="4200" dirty="0" smtClean="0">
                <a:latin typeface="Calibri"/>
                <a:cs typeface="Calibri"/>
              </a:rPr>
              <a:t>…</a:t>
            </a:r>
            <a:r>
              <a:rPr lang="en-US" sz="4200" dirty="0" smtClean="0">
                <a:latin typeface="Calibri"/>
                <a:cs typeface="Calibri"/>
              </a:rPr>
              <a:t> </a:t>
            </a:r>
            <a:endParaRPr lang="en-US" sz="4200" dirty="0">
              <a:latin typeface="Calibri"/>
              <a:cs typeface="Calibri"/>
            </a:endParaRPr>
          </a:p>
          <a:p>
            <a:pPr marL="514350" indent="-514350">
              <a:buFont typeface="+mj-lt"/>
              <a:buAutoNum type="arabicPeriod"/>
            </a:pPr>
            <a:r>
              <a:rPr lang="en-US" sz="4200" dirty="0" smtClean="0">
                <a:latin typeface="Calibri"/>
                <a:cs typeface="Calibri"/>
              </a:rPr>
              <a:t>Did </a:t>
            </a:r>
            <a:r>
              <a:rPr lang="en-US" sz="4200" dirty="0">
                <a:latin typeface="Calibri"/>
                <a:cs typeface="Calibri"/>
              </a:rPr>
              <a:t>you use the word BTB ever in your writing</a:t>
            </a:r>
            <a:r>
              <a:rPr lang="en-US" sz="4200" dirty="0" smtClean="0">
                <a:latin typeface="Calibri"/>
                <a:cs typeface="Calibri"/>
              </a:rPr>
              <a:t>?</a:t>
            </a:r>
          </a:p>
          <a:p>
            <a:pPr marL="514350" indent="-514350">
              <a:buFont typeface="+mj-lt"/>
              <a:buAutoNum type="arabicPeriod"/>
            </a:pPr>
            <a:r>
              <a:rPr lang="en-US" sz="4200" dirty="0" smtClean="0">
                <a:latin typeface="Calibri"/>
                <a:cs typeface="Calibri"/>
              </a:rPr>
              <a:t>Did </a:t>
            </a:r>
            <a:r>
              <a:rPr lang="en-US" sz="4200" dirty="0">
                <a:latin typeface="Calibri"/>
                <a:cs typeface="Calibri"/>
              </a:rPr>
              <a:t>you use the words mass or weight in talking about your evidence?</a:t>
            </a:r>
          </a:p>
          <a:p>
            <a:pPr marL="514350" indent="-514350">
              <a:buFont typeface="+mj-lt"/>
              <a:buAutoNum type="arabicPeriod"/>
            </a:pPr>
            <a:r>
              <a:rPr lang="en-US" sz="4200" dirty="0" smtClean="0">
                <a:latin typeface="Calibri"/>
                <a:cs typeface="Calibri"/>
              </a:rPr>
              <a:t>Which </a:t>
            </a:r>
            <a:r>
              <a:rPr lang="en-US" sz="4200" dirty="0">
                <a:latin typeface="Calibri"/>
                <a:cs typeface="Calibri"/>
              </a:rPr>
              <a:t>row </a:t>
            </a:r>
            <a:r>
              <a:rPr lang="en-US" sz="4200" dirty="0" smtClean="0">
                <a:latin typeface="Calibri"/>
                <a:cs typeface="Calibri"/>
              </a:rPr>
              <a:t>was </a:t>
            </a:r>
            <a:r>
              <a:rPr lang="en-US" sz="4200" dirty="0">
                <a:latin typeface="Calibri"/>
                <a:cs typeface="Calibri"/>
              </a:rPr>
              <a:t>most challenging for you – 1, 2 or 3? </a:t>
            </a:r>
          </a:p>
          <a:p>
            <a:pPr marL="0" indent="0">
              <a:buNone/>
            </a:pPr>
            <a:r>
              <a:rPr lang="en-US" dirty="0"/>
              <a:t> </a:t>
            </a:r>
          </a:p>
        </p:txBody>
      </p:sp>
      <p:pic>
        <p:nvPicPr>
          <p:cNvPr id="5" name="Picture 2" descr="2013-02-15 12.51.33.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rot="809802">
            <a:off x="6346435" y="4972182"/>
            <a:ext cx="2501966" cy="1876475"/>
          </a:xfrm>
          <a:prstGeom prst="rect">
            <a:avLst/>
          </a:prstGeom>
          <a:noFill/>
          <a:ln w="9525">
            <a:solidFill>
              <a:schemeClr val="tx1"/>
            </a:solidFill>
            <a:miter lim="800000"/>
            <a:headEnd/>
            <a:tailEnd/>
          </a:ln>
        </p:spPr>
      </p:pic>
      <p:sp>
        <p:nvSpPr>
          <p:cNvPr id="6" name="Content Placeholder 2"/>
          <p:cNvSpPr txBox="1">
            <a:spLocks/>
          </p:cNvSpPr>
          <p:nvPr/>
        </p:nvSpPr>
        <p:spPr>
          <a:xfrm>
            <a:off x="205505" y="4890785"/>
            <a:ext cx="5956503" cy="20102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600" dirty="0" smtClean="0"/>
              <a:t>After finishing the poll, Mr. Harris transitions students to group work on the next activity, ethanol molecular models.</a:t>
            </a:r>
            <a:endParaRPr lang="en-US" sz="2600" dirty="0"/>
          </a:p>
        </p:txBody>
      </p:sp>
    </p:spTree>
    <p:extLst>
      <p:ext uri="{BB962C8B-B14F-4D97-AF65-F5344CB8AC3E}">
        <p14:creationId xmlns:p14="http://schemas.microsoft.com/office/powerpoint/2010/main" val="355748763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Lesson Performance</a:t>
            </a:r>
            <a:endParaRPr lang="en-US" dirty="0"/>
          </a:p>
        </p:txBody>
      </p:sp>
      <p:pic>
        <p:nvPicPr>
          <p:cNvPr id="4" name="Picture 3" descr="Screen Shot 2019-03-22 at 9.47.5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74136"/>
            <a:ext cx="9144000" cy="4451382"/>
          </a:xfrm>
          <a:prstGeom prst="rect">
            <a:avLst/>
          </a:prstGeom>
        </p:spPr>
      </p:pic>
      <p:sp>
        <p:nvSpPr>
          <p:cNvPr id="6" name="Rectangle 5"/>
          <p:cNvSpPr/>
          <p:nvPr/>
        </p:nvSpPr>
        <p:spPr>
          <a:xfrm>
            <a:off x="4483100" y="1417638"/>
            <a:ext cx="2380803" cy="420788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2552700"/>
            <a:ext cx="6863903" cy="1574800"/>
          </a:xfrm>
          <a:prstGeom prst="rect">
            <a:avLst/>
          </a:prstGeom>
          <a:solidFill>
            <a:schemeClr val="bg1"/>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numCol="3" rtlCol="0" anchor="ctr"/>
          <a:lstStyle/>
          <a:p>
            <a:endParaRPr lang="en-US" dirty="0" smtClean="0">
              <a:solidFill>
                <a:srgbClr val="3366FF"/>
              </a:solidFill>
            </a:endParaRPr>
          </a:p>
          <a:p>
            <a:r>
              <a:rPr lang="en-US" dirty="0" smtClean="0">
                <a:solidFill>
                  <a:srgbClr val="3366FF"/>
                </a:solidFill>
              </a:rPr>
              <a:t>Mass of ethanol in  petri dish decreased</a:t>
            </a:r>
          </a:p>
          <a:p>
            <a:endParaRPr lang="en-US" dirty="0">
              <a:solidFill>
                <a:srgbClr val="3366FF"/>
              </a:solidFill>
            </a:endParaRPr>
          </a:p>
          <a:p>
            <a:endParaRPr lang="en-US" dirty="0" smtClean="0">
              <a:solidFill>
                <a:srgbClr val="3366FF"/>
              </a:solidFill>
            </a:endParaRPr>
          </a:p>
          <a:p>
            <a:endParaRPr lang="en-US" dirty="0" smtClean="0">
              <a:solidFill>
                <a:srgbClr val="3366FF"/>
              </a:solidFill>
            </a:endParaRPr>
          </a:p>
          <a:p>
            <a:r>
              <a:rPr lang="en-US" dirty="0" smtClean="0">
                <a:solidFill>
                  <a:srgbClr val="3366FF"/>
                </a:solidFill>
              </a:rPr>
              <a:t>Atoms left the ethanol and went into the air</a:t>
            </a:r>
            <a:endParaRPr lang="en-US" dirty="0">
              <a:solidFill>
                <a:srgbClr val="3366FF"/>
              </a:solidFill>
            </a:endParaRPr>
          </a:p>
          <a:p>
            <a:endParaRPr lang="en-US" dirty="0" smtClean="0">
              <a:solidFill>
                <a:srgbClr val="3366FF"/>
              </a:solidFill>
            </a:endParaRPr>
          </a:p>
          <a:p>
            <a:endParaRPr lang="en-US" dirty="0">
              <a:solidFill>
                <a:srgbClr val="3366FF"/>
              </a:solidFill>
            </a:endParaRPr>
          </a:p>
          <a:p>
            <a:endParaRPr lang="en-US" dirty="0">
              <a:solidFill>
                <a:srgbClr val="3366FF"/>
              </a:solidFill>
            </a:endParaRPr>
          </a:p>
          <a:p>
            <a:r>
              <a:rPr lang="en-US" dirty="0" smtClean="0">
                <a:solidFill>
                  <a:srgbClr val="3366FF"/>
                </a:solidFill>
              </a:rPr>
              <a:t>What happened to the atoms that left the petri dish?</a:t>
            </a:r>
            <a:endParaRPr lang="en-US" dirty="0">
              <a:solidFill>
                <a:srgbClr val="3366FF"/>
              </a:solidFill>
            </a:endParaRPr>
          </a:p>
        </p:txBody>
      </p:sp>
    </p:spTree>
    <p:extLst>
      <p:ext uri="{BB962C8B-B14F-4D97-AF65-F5344CB8AC3E}">
        <p14:creationId xmlns:p14="http://schemas.microsoft.com/office/powerpoint/2010/main" val="14001274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797"/>
            <a:ext cx="4408681" cy="846759"/>
          </a:xfrm>
        </p:spPr>
        <p:txBody>
          <a:bodyPr>
            <a:normAutofit fontScale="90000"/>
          </a:bodyPr>
          <a:lstStyle/>
          <a:p>
            <a:r>
              <a:rPr lang="en-US" dirty="0" smtClean="0"/>
              <a:t>Ms. Callahan’s Class</a:t>
            </a:r>
            <a:endParaRPr lang="en-US" dirty="0"/>
          </a:p>
        </p:txBody>
      </p:sp>
      <p:pic>
        <p:nvPicPr>
          <p:cNvPr id="4" name="Picture 3" descr="4.2_Explanations_Tool_for_Cow_Cellular_Respirat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648">
            <a:off x="4176797" y="296600"/>
            <a:ext cx="5070173" cy="6561400"/>
          </a:xfrm>
          <a:prstGeom prst="rect">
            <a:avLst/>
          </a:prstGeom>
          <a:ln>
            <a:solidFill>
              <a:schemeClr val="tx1"/>
            </a:solidFill>
          </a:ln>
        </p:spPr>
      </p:pic>
      <p:sp>
        <p:nvSpPr>
          <p:cNvPr id="3" name="Content Placeholder 2"/>
          <p:cNvSpPr>
            <a:spLocks noGrp="1"/>
          </p:cNvSpPr>
          <p:nvPr>
            <p:ph idx="1"/>
          </p:nvPr>
        </p:nvSpPr>
        <p:spPr>
          <a:xfrm>
            <a:off x="50215" y="890556"/>
            <a:ext cx="3934980" cy="5967444"/>
          </a:xfrm>
          <a:solidFill>
            <a:schemeClr val="bg1"/>
          </a:solidFill>
        </p:spPr>
        <p:txBody>
          <a:bodyPr>
            <a:noAutofit/>
          </a:bodyPr>
          <a:lstStyle/>
          <a:p>
            <a:pPr marL="0" indent="0">
              <a:buNone/>
            </a:pPr>
            <a:r>
              <a:rPr lang="en-US" sz="2300" dirty="0" smtClean="0"/>
              <a:t>Next, </a:t>
            </a:r>
            <a:r>
              <a:rPr lang="en-US" sz="2300" dirty="0"/>
              <a:t>we visit Ms. </a:t>
            </a:r>
            <a:r>
              <a:rPr lang="en-US" sz="2300" dirty="0" smtClean="0"/>
              <a:t>Callahan’s science high school </a:t>
            </a:r>
            <a:r>
              <a:rPr lang="en-US" sz="2300" dirty="0"/>
              <a:t>class </a:t>
            </a:r>
            <a:r>
              <a:rPr lang="en-US" sz="2300" dirty="0" smtClean="0"/>
              <a:t>during the Explanations Tool for How </a:t>
            </a:r>
            <a:r>
              <a:rPr lang="en-US" sz="2300" dirty="0"/>
              <a:t>Cows Move and Function: Cellular </a:t>
            </a:r>
            <a:r>
              <a:rPr lang="en-US" sz="2300" dirty="0" smtClean="0"/>
              <a:t>Respiration</a:t>
            </a:r>
            <a:r>
              <a:rPr lang="en-US" sz="2300" dirty="0"/>
              <a:t> </a:t>
            </a:r>
            <a:r>
              <a:rPr lang="en-US" sz="2300" dirty="0" smtClean="0"/>
              <a:t>discourse routine.</a:t>
            </a:r>
          </a:p>
          <a:p>
            <a:pPr marL="0" indent="0">
              <a:buNone/>
            </a:pPr>
            <a:endParaRPr lang="en-US" sz="800" dirty="0"/>
          </a:p>
          <a:p>
            <a:pPr marL="0" indent="0">
              <a:buNone/>
            </a:pPr>
            <a:r>
              <a:rPr lang="en-US" sz="2300" b="1" dirty="0" smtClean="0"/>
              <a:t>Target performance: </a:t>
            </a:r>
            <a:r>
              <a:rPr lang="en-US" sz="2300" dirty="0" smtClean="0"/>
              <a:t>Students explain how matter moves and changes and how energy changes during cellular respiration in a cow’s cells (connecting macroscopic observations with atomic-molecular models and using principles of conservation of matter and energy).</a:t>
            </a:r>
            <a:endParaRPr lang="en-US" sz="2300" dirty="0">
              <a:solidFill>
                <a:srgbClr val="FF0000"/>
              </a:solidFill>
            </a:endParaRPr>
          </a:p>
        </p:txBody>
      </p:sp>
    </p:spTree>
    <p:extLst>
      <p:ext uri="{BB962C8B-B14F-4D97-AF65-F5344CB8AC3E}">
        <p14:creationId xmlns:p14="http://schemas.microsoft.com/office/powerpoint/2010/main" val="224191180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smtClean="0"/>
              <a:t>1. Introduction to Tool</a:t>
            </a:r>
            <a:endParaRPr lang="en-US" dirty="0"/>
          </a:p>
        </p:txBody>
      </p:sp>
      <p:sp>
        <p:nvSpPr>
          <p:cNvPr id="3" name="Content Placeholder 2"/>
          <p:cNvSpPr>
            <a:spLocks noGrp="1"/>
          </p:cNvSpPr>
          <p:nvPr>
            <p:ph idx="1"/>
          </p:nvPr>
        </p:nvSpPr>
        <p:spPr>
          <a:xfrm>
            <a:off x="189780" y="1483408"/>
            <a:ext cx="8837435" cy="5257800"/>
          </a:xfrm>
        </p:spPr>
        <p:txBody>
          <a:bodyPr>
            <a:normAutofit fontScale="77500" lnSpcReduction="20000"/>
          </a:bodyPr>
          <a:lstStyle/>
          <a:p>
            <a:pPr marL="0" indent="0">
              <a:buNone/>
            </a:pPr>
            <a:r>
              <a:rPr lang="en-US" dirty="0" smtClean="0"/>
              <a:t>Ms</a:t>
            </a:r>
            <a:r>
              <a:rPr lang="en-US" dirty="0"/>
              <a:t>. Callahan begins with </a:t>
            </a:r>
            <a:r>
              <a:rPr lang="en-US" dirty="0" smtClean="0"/>
              <a:t>reminders </a:t>
            </a:r>
            <a:r>
              <a:rPr lang="en-US" dirty="0"/>
              <a:t>about what the class has been working on </a:t>
            </a:r>
            <a:r>
              <a:rPr lang="en-US" dirty="0" smtClean="0"/>
              <a:t>(mealworm investigation data, </a:t>
            </a:r>
            <a:r>
              <a:rPr lang="en-US" dirty="0"/>
              <a:t>molecular modeling kit) and asks if everyone is feeling confident. She says that at the end of the unit she wants </a:t>
            </a:r>
            <a:r>
              <a:rPr lang="en-US" dirty="0" smtClean="0"/>
              <a:t>students to </a:t>
            </a:r>
            <a:r>
              <a:rPr lang="en-US" dirty="0"/>
              <a:t>be able to, “say not only for </a:t>
            </a:r>
            <a:r>
              <a:rPr lang="en-US" i="1" dirty="0"/>
              <a:t>Carbon TIME</a:t>
            </a:r>
            <a:r>
              <a:rPr lang="en-US" dirty="0"/>
              <a:t>, but for life, this is exactly what happens when the organism grows.” </a:t>
            </a:r>
            <a:endParaRPr lang="en-US" dirty="0" smtClean="0"/>
          </a:p>
          <a:p>
            <a:pPr marL="0" indent="0">
              <a:buNone/>
            </a:pPr>
            <a:endParaRPr lang="en-US" dirty="0"/>
          </a:p>
          <a:p>
            <a:pPr marL="0" indent="0">
              <a:buNone/>
            </a:pPr>
            <a:r>
              <a:rPr lang="en-US" dirty="0" smtClean="0"/>
              <a:t>Ms</a:t>
            </a:r>
            <a:r>
              <a:rPr lang="en-US" dirty="0"/>
              <a:t>. Callahan sets the purpose of </a:t>
            </a:r>
            <a:r>
              <a:rPr lang="en-US" dirty="0" smtClean="0"/>
              <a:t>the Explanations Tool lesson as, </a:t>
            </a:r>
            <a:r>
              <a:rPr lang="en-US" dirty="0"/>
              <a:t>“we’re going to actually figure out what’s going on in these cow muscle cells. Get ready to explain.” </a:t>
            </a:r>
            <a:endParaRPr lang="en-US" dirty="0" smtClean="0"/>
          </a:p>
          <a:p>
            <a:pPr marL="0" indent="0">
              <a:buNone/>
            </a:pPr>
            <a:endParaRPr lang="en-US" dirty="0"/>
          </a:p>
          <a:p>
            <a:pPr marL="0" indent="0">
              <a:buNone/>
            </a:pPr>
            <a:r>
              <a:rPr lang="en-US" dirty="0" smtClean="0"/>
              <a:t>Next</a:t>
            </a:r>
            <a:r>
              <a:rPr lang="en-US" dirty="0"/>
              <a:t>, the class reviews the </a:t>
            </a:r>
            <a:r>
              <a:rPr lang="en-US" dirty="0" smtClean="0"/>
              <a:t>EBA Tool</a:t>
            </a:r>
            <a:r>
              <a:rPr lang="en-US" dirty="0"/>
              <a:t>. Ms. Callahan highlights how the product of CO</a:t>
            </a:r>
            <a:r>
              <a:rPr lang="en-US" baseline="-25000" dirty="0"/>
              <a:t>2</a:t>
            </a:r>
            <a:r>
              <a:rPr lang="en-US" dirty="0"/>
              <a:t> might have </a:t>
            </a:r>
            <a:r>
              <a:rPr lang="en-US" dirty="0" smtClean="0"/>
              <a:t>something </a:t>
            </a:r>
            <a:r>
              <a:rPr lang="en-US" dirty="0"/>
              <a:t>to do with the missing mass </a:t>
            </a:r>
            <a:r>
              <a:rPr lang="en-US" dirty="0" smtClean="0"/>
              <a:t>students found </a:t>
            </a:r>
            <a:r>
              <a:rPr lang="en-US" dirty="0"/>
              <a:t>in their </a:t>
            </a:r>
            <a:r>
              <a:rPr lang="en-US" dirty="0" smtClean="0"/>
              <a:t>mealworm investigation </a:t>
            </a:r>
            <a:r>
              <a:rPr lang="en-US" dirty="0"/>
              <a:t>evidence. </a:t>
            </a:r>
          </a:p>
          <a:p>
            <a:pPr marL="0" indent="0">
              <a:buNone/>
            </a:pPr>
            <a:endParaRPr lang="en-US" dirty="0"/>
          </a:p>
        </p:txBody>
      </p:sp>
    </p:spTree>
    <p:extLst>
      <p:ext uri="{BB962C8B-B14F-4D97-AF65-F5344CB8AC3E}">
        <p14:creationId xmlns:p14="http://schemas.microsoft.com/office/powerpoint/2010/main" val="413642281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 Private Writing</a:t>
            </a:r>
            <a:endParaRPr lang="en-US" dirty="0"/>
          </a:p>
        </p:txBody>
      </p:sp>
      <p:sp>
        <p:nvSpPr>
          <p:cNvPr id="3" name="Content Placeholder 2"/>
          <p:cNvSpPr>
            <a:spLocks noGrp="1"/>
          </p:cNvSpPr>
          <p:nvPr>
            <p:ph idx="1"/>
          </p:nvPr>
        </p:nvSpPr>
        <p:spPr>
          <a:xfrm>
            <a:off x="457200" y="1600200"/>
            <a:ext cx="8229600" cy="5114761"/>
          </a:xfrm>
        </p:spPr>
        <p:txBody>
          <a:bodyPr>
            <a:normAutofit/>
          </a:bodyPr>
          <a:lstStyle/>
          <a:p>
            <a:pPr marL="0" indent="0">
              <a:buNone/>
            </a:pPr>
            <a:r>
              <a:rPr lang="en-US" dirty="0"/>
              <a:t>Ms. Callahan sets </a:t>
            </a:r>
            <a:r>
              <a:rPr lang="en-US" dirty="0" smtClean="0"/>
              <a:t>students to </a:t>
            </a:r>
            <a:r>
              <a:rPr lang="en-US" dirty="0"/>
              <a:t>their </a:t>
            </a:r>
            <a:r>
              <a:rPr lang="en-US" dirty="0" smtClean="0"/>
              <a:t>private writing by saying</a:t>
            </a:r>
            <a:r>
              <a:rPr lang="en-US" dirty="0"/>
              <a:t>, “Alright, so now it’s your turn to sort of solo artist figure </a:t>
            </a:r>
            <a:r>
              <a:rPr lang="en-US" dirty="0" smtClean="0"/>
              <a:t>out </a:t>
            </a:r>
            <a:r>
              <a:rPr lang="en-US" dirty="0"/>
              <a:t>some explanations for this. I want you to be specific. Use your evidence. Use your thoughts. Start putting all these things together.” </a:t>
            </a:r>
          </a:p>
          <a:p>
            <a:pPr marL="0" indent="0">
              <a:buNone/>
            </a:pPr>
            <a:endParaRPr lang="en-US" sz="1500" dirty="0"/>
          </a:p>
          <a:p>
            <a:pPr marL="0" indent="0">
              <a:buNone/>
            </a:pPr>
            <a:r>
              <a:rPr lang="en-US" dirty="0" smtClean="0"/>
              <a:t>Students work for 10 </a:t>
            </a:r>
            <a:r>
              <a:rPr lang="en-US" dirty="0"/>
              <a:t>minutes</a:t>
            </a:r>
            <a:r>
              <a:rPr lang="en-US" dirty="0" smtClean="0"/>
              <a:t>.</a:t>
            </a:r>
            <a:endParaRPr lang="en-US" dirty="0"/>
          </a:p>
        </p:txBody>
      </p:sp>
    </p:spTree>
    <p:extLst>
      <p:ext uri="{BB962C8B-B14F-4D97-AF65-F5344CB8AC3E}">
        <p14:creationId xmlns:p14="http://schemas.microsoft.com/office/powerpoint/2010/main" val="264325540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Questions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What performances are being scaffolded through discourse in </a:t>
            </a:r>
            <a:r>
              <a:rPr lang="en-US" i="1" dirty="0" smtClean="0"/>
              <a:t>Carbon TIME </a:t>
            </a:r>
            <a:r>
              <a:rPr lang="en-US" dirty="0" smtClean="0"/>
              <a:t>classrooms?</a:t>
            </a:r>
          </a:p>
          <a:p>
            <a:pPr marL="514350" indent="-514350">
              <a:buFont typeface="+mj-lt"/>
              <a:buAutoNum type="arabicPeriod"/>
            </a:pPr>
            <a:r>
              <a:rPr lang="en-US" dirty="0" smtClean="0"/>
              <a:t>How </a:t>
            </a:r>
            <a:r>
              <a:rPr lang="en-US" dirty="0"/>
              <a:t>do classroom discourse patterns relate to student assessment performance patterns?</a:t>
            </a:r>
          </a:p>
        </p:txBody>
      </p:sp>
    </p:spTree>
    <p:extLst>
      <p:ext uri="{BB962C8B-B14F-4D97-AF65-F5344CB8AC3E}">
        <p14:creationId xmlns:p14="http://schemas.microsoft.com/office/powerpoint/2010/main" val="293037283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3. Sharing Ideas </a:t>
            </a:r>
            <a:endParaRPr lang="en-US" dirty="0"/>
          </a:p>
        </p:txBody>
      </p:sp>
      <p:sp>
        <p:nvSpPr>
          <p:cNvPr id="3" name="Content Placeholder 2"/>
          <p:cNvSpPr>
            <a:spLocks noGrp="1"/>
          </p:cNvSpPr>
          <p:nvPr>
            <p:ph idx="1"/>
          </p:nvPr>
        </p:nvSpPr>
        <p:spPr>
          <a:xfrm>
            <a:off x="457200" y="1413926"/>
            <a:ext cx="8229600" cy="5127336"/>
          </a:xfrm>
        </p:spPr>
        <p:txBody>
          <a:bodyPr>
            <a:normAutofit fontScale="92500" lnSpcReduction="10000"/>
          </a:bodyPr>
          <a:lstStyle/>
          <a:p>
            <a:pPr marL="0" indent="0">
              <a:buNone/>
            </a:pPr>
            <a:r>
              <a:rPr lang="en-US" dirty="0" smtClean="0"/>
              <a:t>Next comes partner work to share ideas</a:t>
            </a:r>
            <a:r>
              <a:rPr lang="mr-IN" dirty="0" smtClean="0"/>
              <a:t>…</a:t>
            </a:r>
            <a:endParaRPr lang="en-US" dirty="0"/>
          </a:p>
          <a:p>
            <a:pPr marL="0" indent="0">
              <a:buNone/>
            </a:pPr>
            <a:r>
              <a:rPr lang="en-US" dirty="0"/>
              <a:t>“…Don’t just throw your paper at them and have them look at it. Talk to them. Communicate and work your way through. Get out a different colored pen and pencil. I want you to circle any areas that you have in common and then if you want to add items in that’s fine. Just do it in a different color pen or pencil. You have a lot more in common but maybe still some differences, which could be interesting. So talk to each other. Use your words. Let’s go. Four minutes.”</a:t>
            </a:r>
          </a:p>
          <a:p>
            <a:pPr marL="0" indent="0">
              <a:buNone/>
            </a:pPr>
            <a:endParaRPr lang="en-US" dirty="0"/>
          </a:p>
        </p:txBody>
      </p:sp>
    </p:spTree>
    <p:extLst>
      <p:ext uri="{BB962C8B-B14F-4D97-AF65-F5344CB8AC3E}">
        <p14:creationId xmlns:p14="http://schemas.microsoft.com/office/powerpoint/2010/main" val="358334711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3800" dirty="0" smtClean="0"/>
              <a:t>4. Consensus-Seeking Discussion </a:t>
            </a:r>
            <a:endParaRPr lang="en-US" sz="3800" dirty="0"/>
          </a:p>
        </p:txBody>
      </p:sp>
      <p:sp>
        <p:nvSpPr>
          <p:cNvPr id="3" name="Content Placeholder 2"/>
          <p:cNvSpPr>
            <a:spLocks noGrp="1"/>
          </p:cNvSpPr>
          <p:nvPr>
            <p:ph idx="1"/>
          </p:nvPr>
        </p:nvSpPr>
        <p:spPr>
          <a:xfrm>
            <a:off x="457200" y="1498596"/>
            <a:ext cx="8229600" cy="5257800"/>
          </a:xfrm>
        </p:spPr>
        <p:txBody>
          <a:bodyPr>
            <a:normAutofit fontScale="92500" lnSpcReduction="10000"/>
          </a:bodyPr>
          <a:lstStyle/>
          <a:p>
            <a:pPr marL="0" indent="0">
              <a:buNone/>
            </a:pPr>
            <a:r>
              <a:rPr lang="en-US" dirty="0"/>
              <a:t>It’s difficult to </a:t>
            </a:r>
            <a:r>
              <a:rPr lang="en-US" dirty="0" smtClean="0"/>
              <a:t>encapsulate the consensus </a:t>
            </a:r>
            <a:r>
              <a:rPr lang="en-US" dirty="0"/>
              <a:t>discussion, which extended for 36 </a:t>
            </a:r>
            <a:r>
              <a:rPr lang="en-US" dirty="0" smtClean="0"/>
              <a:t>minutes and included teacher and student talk </a:t>
            </a:r>
            <a:r>
              <a:rPr lang="en-US" dirty="0"/>
              <a:t>that was sometimes very specific to the Tool, and at other times </a:t>
            </a:r>
            <a:r>
              <a:rPr lang="en-US" dirty="0" smtClean="0"/>
              <a:t>related</a:t>
            </a:r>
            <a:r>
              <a:rPr lang="en-US" dirty="0"/>
              <a:t>, but delving into content </a:t>
            </a:r>
            <a:r>
              <a:rPr lang="en-US" dirty="0" smtClean="0"/>
              <a:t>students were curious </a:t>
            </a:r>
            <a:r>
              <a:rPr lang="en-US" dirty="0"/>
              <a:t>about </a:t>
            </a:r>
            <a:r>
              <a:rPr lang="en-US" dirty="0" smtClean="0"/>
              <a:t>beyond </a:t>
            </a:r>
            <a:r>
              <a:rPr lang="en-US" dirty="0"/>
              <a:t>core </a:t>
            </a:r>
            <a:r>
              <a:rPr lang="en-US" i="1" dirty="0" smtClean="0"/>
              <a:t>Carbon TIME</a:t>
            </a:r>
            <a:r>
              <a:rPr lang="en-US" dirty="0" smtClean="0"/>
              <a:t> </a:t>
            </a:r>
            <a:r>
              <a:rPr lang="en-US" dirty="0"/>
              <a:t>material </a:t>
            </a:r>
            <a:r>
              <a:rPr lang="en-US" dirty="0" smtClean="0"/>
              <a:t>(e.g., tracing water through urine and milk in the body; function </a:t>
            </a:r>
            <a:r>
              <a:rPr lang="en-US" dirty="0"/>
              <a:t>of organs including kidneys, gall bladder, and pancreas</a:t>
            </a:r>
            <a:r>
              <a:rPr lang="en-US" dirty="0" smtClean="0"/>
              <a:t>; discussing </a:t>
            </a:r>
            <a:r>
              <a:rPr lang="en-US" dirty="0"/>
              <a:t>why urine is yellow; and ATP). Ms. Callahan often refers to the Three Questions and asks </a:t>
            </a:r>
            <a:r>
              <a:rPr lang="en-US" dirty="0" smtClean="0"/>
              <a:t>students if </a:t>
            </a:r>
            <a:r>
              <a:rPr lang="en-US" dirty="0"/>
              <a:t>and how their responses are following the rules.  </a:t>
            </a:r>
          </a:p>
          <a:p>
            <a:pPr marL="0" indent="0">
              <a:buNone/>
            </a:pPr>
            <a:endParaRPr lang="en-US" dirty="0"/>
          </a:p>
        </p:txBody>
      </p:sp>
    </p:spTree>
    <p:extLst>
      <p:ext uri="{BB962C8B-B14F-4D97-AF65-F5344CB8AC3E}">
        <p14:creationId xmlns:p14="http://schemas.microsoft.com/office/powerpoint/2010/main" val="275467919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3800" dirty="0" smtClean="0"/>
              <a:t> </a:t>
            </a:r>
            <a:r>
              <a:rPr lang="en-US" sz="3800" dirty="0"/>
              <a:t>4. Consensus</a:t>
            </a:r>
            <a:r>
              <a:rPr lang="en-US" sz="3800" dirty="0" smtClean="0"/>
              <a:t>-Seeking </a:t>
            </a:r>
            <a:r>
              <a:rPr lang="en-US" sz="3800" dirty="0"/>
              <a:t>Discussion </a:t>
            </a:r>
            <a:r>
              <a:rPr lang="en-US" sz="3800" dirty="0" smtClean="0"/>
              <a:t>(cont.)</a:t>
            </a:r>
            <a:endParaRPr lang="en-US" sz="3800" dirty="0"/>
          </a:p>
        </p:txBody>
      </p:sp>
      <p:sp>
        <p:nvSpPr>
          <p:cNvPr id="3" name="Content Placeholder 2"/>
          <p:cNvSpPr>
            <a:spLocks noGrp="1"/>
          </p:cNvSpPr>
          <p:nvPr>
            <p:ph idx="1"/>
          </p:nvPr>
        </p:nvSpPr>
        <p:spPr>
          <a:xfrm>
            <a:off x="325812" y="1296268"/>
            <a:ext cx="8549941" cy="5620128"/>
          </a:xfrm>
        </p:spPr>
        <p:txBody>
          <a:bodyPr>
            <a:noAutofit/>
          </a:bodyPr>
          <a:lstStyle/>
          <a:p>
            <a:pPr marL="0" indent="0">
              <a:buNone/>
            </a:pPr>
            <a:r>
              <a:rPr lang="en-US" sz="2400" dirty="0"/>
              <a:t>Ms. Callahan </a:t>
            </a:r>
            <a:r>
              <a:rPr lang="en-US" sz="2400" dirty="0" smtClean="0"/>
              <a:t>uses talk moves to scaffold students in </a:t>
            </a:r>
            <a:r>
              <a:rPr lang="en-US" sz="2400" dirty="0"/>
              <a:t>figuring out. Sometimes </a:t>
            </a:r>
            <a:r>
              <a:rPr lang="en-US" sz="2400" dirty="0" smtClean="0"/>
              <a:t>she solicits short responses, </a:t>
            </a:r>
            <a:r>
              <a:rPr lang="en-US" sz="2400" dirty="0"/>
              <a:t>but often she asks for </a:t>
            </a:r>
            <a:r>
              <a:rPr lang="en-US" sz="2400" dirty="0" smtClean="0"/>
              <a:t>extended </a:t>
            </a:r>
            <a:r>
              <a:rPr lang="en-US" sz="2400" dirty="0"/>
              <a:t>explanations.</a:t>
            </a:r>
          </a:p>
          <a:p>
            <a:pPr marL="0" indent="0">
              <a:buNone/>
            </a:pPr>
            <a:endParaRPr lang="en-US" sz="1200" dirty="0"/>
          </a:p>
          <a:p>
            <a:pPr marL="0" indent="0">
              <a:buNone/>
            </a:pPr>
            <a:r>
              <a:rPr lang="en-US" sz="2400" dirty="0"/>
              <a:t>“Add on to what Emma is saying. So what does it mean getting started breaking down stuff? Logan?”</a:t>
            </a:r>
          </a:p>
          <a:p>
            <a:pPr marL="0" indent="0">
              <a:buNone/>
            </a:pPr>
            <a:endParaRPr lang="en-US" sz="1200" dirty="0"/>
          </a:p>
          <a:p>
            <a:pPr marL="0" indent="0">
              <a:buNone/>
            </a:pPr>
            <a:r>
              <a:rPr lang="en-US" sz="2400" dirty="0"/>
              <a:t>“So Riley, tell me what happens next. We’ve got grass in the mouth. There’s some saliva going on. It’s breaking down the grass. Maybe the glucose. We don’t know yet. What happens next?” </a:t>
            </a:r>
          </a:p>
          <a:p>
            <a:pPr marL="0" indent="0">
              <a:buNone/>
            </a:pPr>
            <a:endParaRPr lang="en-US" sz="1200" dirty="0"/>
          </a:p>
          <a:p>
            <a:pPr marL="0" indent="0">
              <a:buNone/>
            </a:pPr>
            <a:r>
              <a:rPr lang="en-US" sz="2400" dirty="0"/>
              <a:t>“I want to hear Matt. Is it still grass in the stomach?”</a:t>
            </a:r>
          </a:p>
          <a:p>
            <a:pPr marL="0" indent="0">
              <a:buNone/>
            </a:pPr>
            <a:endParaRPr lang="en-US" sz="1200" dirty="0"/>
          </a:p>
          <a:p>
            <a:pPr marL="0" indent="0">
              <a:buNone/>
            </a:pPr>
            <a:r>
              <a:rPr lang="en-US" sz="2400" dirty="0"/>
              <a:t>“ Now I want to hear from Ganesh. Tell me what happens after it goes out of the stomach</a:t>
            </a:r>
            <a:r>
              <a:rPr lang="en-US" sz="2500" dirty="0"/>
              <a:t>.” </a:t>
            </a:r>
          </a:p>
        </p:txBody>
      </p:sp>
    </p:spTree>
    <p:extLst>
      <p:ext uri="{BB962C8B-B14F-4D97-AF65-F5344CB8AC3E}">
        <p14:creationId xmlns:p14="http://schemas.microsoft.com/office/powerpoint/2010/main" val="259292295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103"/>
            <a:ext cx="9144000" cy="891442"/>
          </a:xfrm>
        </p:spPr>
        <p:txBody>
          <a:bodyPr>
            <a:normAutofit/>
          </a:bodyPr>
          <a:lstStyle/>
          <a:p>
            <a:r>
              <a:rPr lang="en-US" sz="3800" dirty="0"/>
              <a:t> 4. Consensus</a:t>
            </a:r>
            <a:r>
              <a:rPr lang="en-US" sz="3800" dirty="0" smtClean="0"/>
              <a:t>-Seeking </a:t>
            </a:r>
            <a:r>
              <a:rPr lang="en-US" sz="3800" dirty="0"/>
              <a:t>Discussion (cont.)</a:t>
            </a:r>
          </a:p>
        </p:txBody>
      </p:sp>
      <p:sp>
        <p:nvSpPr>
          <p:cNvPr id="3" name="Content Placeholder 2"/>
          <p:cNvSpPr>
            <a:spLocks noGrp="1"/>
          </p:cNvSpPr>
          <p:nvPr>
            <p:ph idx="1"/>
          </p:nvPr>
        </p:nvSpPr>
        <p:spPr>
          <a:xfrm>
            <a:off x="101378" y="656968"/>
            <a:ext cx="9042622" cy="6201031"/>
          </a:xfrm>
        </p:spPr>
        <p:txBody>
          <a:bodyPr>
            <a:noAutofit/>
          </a:bodyPr>
          <a:lstStyle/>
          <a:p>
            <a:pPr marL="0" indent="0">
              <a:spcBef>
                <a:spcPts val="0"/>
              </a:spcBef>
              <a:buNone/>
            </a:pPr>
            <a:r>
              <a:rPr lang="en-US" sz="1900" dirty="0" smtClean="0"/>
              <a:t>Close of discussion scaffolds students in </a:t>
            </a:r>
            <a:r>
              <a:rPr lang="en-US" sz="1900" dirty="0"/>
              <a:t>checking </a:t>
            </a:r>
            <a:r>
              <a:rPr lang="en-US" sz="1900" dirty="0" smtClean="0"/>
              <a:t>if they </a:t>
            </a:r>
            <a:r>
              <a:rPr lang="en-US" sz="1900" dirty="0"/>
              <a:t>have good </a:t>
            </a:r>
            <a:r>
              <a:rPr lang="en-US" sz="1900" dirty="0" smtClean="0"/>
              <a:t>explanations. </a:t>
            </a:r>
            <a:r>
              <a:rPr lang="en-US" sz="1900" dirty="0"/>
              <a:t>Ms. Callahan </a:t>
            </a:r>
            <a:r>
              <a:rPr lang="en-US" sz="1900" dirty="0" smtClean="0"/>
              <a:t>queries students about </a:t>
            </a:r>
            <a:r>
              <a:rPr lang="en-US" sz="1900" dirty="0"/>
              <a:t>confidence and consensus. </a:t>
            </a:r>
            <a:endParaRPr lang="en-US" sz="1900" dirty="0" smtClean="0"/>
          </a:p>
          <a:p>
            <a:pPr marL="0" indent="0">
              <a:spcBef>
                <a:spcPts val="0"/>
              </a:spcBef>
              <a:buNone/>
            </a:pPr>
            <a:endParaRPr lang="en-US" sz="800" dirty="0"/>
          </a:p>
          <a:p>
            <a:pPr marL="0" indent="0">
              <a:spcBef>
                <a:spcPts val="0"/>
              </a:spcBef>
              <a:buNone/>
            </a:pPr>
            <a:r>
              <a:rPr lang="en-US" sz="1900" dirty="0"/>
              <a:t>T: Good. Good. Note this is a pretty solid answer they’re saying glucose is going into the cell. Pretty important. Do you have an arrow showing oxygen or O</a:t>
            </a:r>
            <a:r>
              <a:rPr lang="en-US" sz="1900" baseline="-25000" dirty="0"/>
              <a:t>2</a:t>
            </a:r>
            <a:r>
              <a:rPr lang="en-US" sz="1900" dirty="0"/>
              <a:t> going into the cow’s cells?</a:t>
            </a:r>
          </a:p>
          <a:p>
            <a:pPr marL="0" indent="0">
              <a:spcBef>
                <a:spcPts val="0"/>
              </a:spcBef>
              <a:buNone/>
            </a:pPr>
            <a:r>
              <a:rPr lang="en-US" sz="1900" dirty="0" err="1"/>
              <a:t>Ss</a:t>
            </a:r>
            <a:r>
              <a:rPr lang="en-US" sz="1900" dirty="0"/>
              <a:t>: Yes.</a:t>
            </a:r>
          </a:p>
          <a:p>
            <a:pPr marL="0" indent="0">
              <a:spcBef>
                <a:spcPts val="0"/>
              </a:spcBef>
              <a:buNone/>
            </a:pPr>
            <a:r>
              <a:rPr lang="en-US" sz="1900" dirty="0"/>
              <a:t>T: Is that pretty universally confident? You’re good with that?</a:t>
            </a:r>
          </a:p>
          <a:p>
            <a:pPr marL="0" indent="0">
              <a:spcBef>
                <a:spcPts val="0"/>
              </a:spcBef>
              <a:buNone/>
            </a:pPr>
            <a:r>
              <a:rPr lang="en-US" sz="1900" dirty="0" err="1"/>
              <a:t>Ss</a:t>
            </a:r>
            <a:r>
              <a:rPr lang="en-US" sz="1900" dirty="0"/>
              <a:t>: Yes.</a:t>
            </a:r>
          </a:p>
          <a:p>
            <a:pPr marL="0" indent="0">
              <a:spcBef>
                <a:spcPts val="0"/>
              </a:spcBef>
              <a:buNone/>
            </a:pPr>
            <a:r>
              <a:rPr lang="en-US" sz="1900" dirty="0"/>
              <a:t>T: Excellent. Alright. Coming out do you have CO</a:t>
            </a:r>
            <a:r>
              <a:rPr lang="en-US" sz="1900" baseline="-25000" dirty="0"/>
              <a:t>2</a:t>
            </a:r>
            <a:r>
              <a:rPr lang="en-US" sz="1900" dirty="0" smtClean="0"/>
              <a:t>?</a:t>
            </a:r>
          </a:p>
          <a:p>
            <a:pPr marL="0" indent="0">
              <a:spcBef>
                <a:spcPts val="0"/>
              </a:spcBef>
              <a:buNone/>
            </a:pPr>
            <a:endParaRPr lang="en-US" sz="800" dirty="0"/>
          </a:p>
          <a:p>
            <a:pPr marL="0" indent="0">
              <a:spcBef>
                <a:spcPts val="0"/>
              </a:spcBef>
              <a:buNone/>
            </a:pPr>
            <a:r>
              <a:rPr lang="en-US" sz="1900" dirty="0"/>
              <a:t>T: Did you make it very clear that you’re separating the ideas of matter and energy?</a:t>
            </a:r>
          </a:p>
          <a:p>
            <a:pPr marL="0" indent="0">
              <a:spcBef>
                <a:spcPts val="0"/>
              </a:spcBef>
              <a:buNone/>
            </a:pPr>
            <a:r>
              <a:rPr lang="en-US" sz="1900" dirty="0" err="1"/>
              <a:t>Ss</a:t>
            </a:r>
            <a:r>
              <a:rPr lang="en-US" sz="1900" dirty="0"/>
              <a:t>: Yes.</a:t>
            </a:r>
          </a:p>
          <a:p>
            <a:pPr marL="0" indent="0">
              <a:spcBef>
                <a:spcPts val="0"/>
              </a:spcBef>
              <a:buNone/>
            </a:pPr>
            <a:r>
              <a:rPr lang="en-US" sz="1900" dirty="0"/>
              <a:t>T: At no point did you say glucose was converted into energy?</a:t>
            </a:r>
          </a:p>
          <a:p>
            <a:pPr marL="0" indent="0">
              <a:spcBef>
                <a:spcPts val="0"/>
              </a:spcBef>
              <a:buNone/>
            </a:pPr>
            <a:r>
              <a:rPr lang="en-US" sz="1900" dirty="0" err="1"/>
              <a:t>Ss</a:t>
            </a:r>
            <a:r>
              <a:rPr lang="en-US" sz="1900" dirty="0"/>
              <a:t>: No.</a:t>
            </a:r>
          </a:p>
          <a:p>
            <a:pPr marL="0" indent="0">
              <a:spcBef>
                <a:spcPts val="0"/>
              </a:spcBef>
              <a:buNone/>
            </a:pPr>
            <a:r>
              <a:rPr lang="en-US" sz="1900" dirty="0"/>
              <a:t>T: Promise?</a:t>
            </a:r>
          </a:p>
          <a:p>
            <a:pPr marL="0" indent="0">
              <a:spcBef>
                <a:spcPts val="0"/>
              </a:spcBef>
              <a:buNone/>
            </a:pPr>
            <a:r>
              <a:rPr lang="en-US" sz="1900" dirty="0" err="1"/>
              <a:t>Ss</a:t>
            </a:r>
            <a:r>
              <a:rPr lang="en-US" sz="1900" dirty="0"/>
              <a:t>: Yes. </a:t>
            </a:r>
          </a:p>
          <a:p>
            <a:pPr marL="0" indent="0">
              <a:spcBef>
                <a:spcPts val="0"/>
              </a:spcBef>
              <a:buNone/>
            </a:pPr>
            <a:r>
              <a:rPr lang="en-US" sz="1900" dirty="0"/>
              <a:t>T: Good! I’m pretty excited about some of the common ground we have. That you’re </a:t>
            </a:r>
            <a:r>
              <a:rPr lang="en-US" sz="1900" dirty="0" smtClean="0"/>
              <a:t>all in </a:t>
            </a:r>
            <a:r>
              <a:rPr lang="en-US" sz="1900" dirty="0"/>
              <a:t>agreement on things that are going in and out after your molecular modeling kits. Which is great. So, we’re good. We’re good</a:t>
            </a:r>
            <a:r>
              <a:rPr lang="en-US" sz="1900" dirty="0" smtClean="0"/>
              <a:t>.</a:t>
            </a:r>
            <a:endParaRPr lang="en-US" sz="1900" dirty="0"/>
          </a:p>
        </p:txBody>
      </p:sp>
      <p:sp>
        <p:nvSpPr>
          <p:cNvPr id="4" name="Rectangle 3"/>
          <p:cNvSpPr/>
          <p:nvPr/>
        </p:nvSpPr>
        <p:spPr>
          <a:xfrm>
            <a:off x="88678" y="3517900"/>
            <a:ext cx="8953722" cy="28067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360281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856"/>
            <a:ext cx="9144000" cy="1143000"/>
          </a:xfrm>
        </p:spPr>
        <p:txBody>
          <a:bodyPr>
            <a:normAutofit/>
          </a:bodyPr>
          <a:lstStyle/>
          <a:p>
            <a:r>
              <a:rPr lang="en-US" dirty="0" smtClean="0"/>
              <a:t>Scaffolded Performances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29101061"/>
              </p:ext>
            </p:extLst>
          </p:nvPr>
        </p:nvGraphicFramePr>
        <p:xfrm>
          <a:off x="204376" y="994267"/>
          <a:ext cx="8729772" cy="5181599"/>
        </p:xfrm>
        <a:graphic>
          <a:graphicData uri="http://schemas.openxmlformats.org/drawingml/2006/table">
            <a:tbl>
              <a:tblPr firstRow="1" bandRow="1">
                <a:tableStyleId>{5C22544A-7EE6-4342-B048-85BDC9FD1C3A}</a:tableStyleId>
              </a:tblPr>
              <a:tblGrid>
                <a:gridCol w="1649606"/>
                <a:gridCol w="3547383"/>
                <a:gridCol w="3532783"/>
              </a:tblGrid>
              <a:tr h="370840">
                <a:tc>
                  <a:txBody>
                    <a:bodyPr/>
                    <a:lstStyle/>
                    <a:p>
                      <a:pPr algn="ctr"/>
                      <a:r>
                        <a:rPr lang="en-US" sz="2000" dirty="0" smtClean="0">
                          <a:solidFill>
                            <a:schemeClr val="tx1"/>
                          </a:solidFill>
                        </a:rPr>
                        <a:t>Discourse Routine</a:t>
                      </a:r>
                      <a:endParaRPr lang="en-US" sz="2000" dirty="0">
                        <a:solidFill>
                          <a:schemeClr val="tx1"/>
                        </a:solidFill>
                      </a:endParaRPr>
                    </a:p>
                  </a:txBody>
                  <a:tcPr/>
                </a:tc>
                <a:tc>
                  <a:txBody>
                    <a:bodyPr/>
                    <a:lstStyle/>
                    <a:p>
                      <a:pPr algn="ctr"/>
                      <a:r>
                        <a:rPr lang="en-US" sz="2000" dirty="0" smtClean="0">
                          <a:solidFill>
                            <a:schemeClr val="tx1"/>
                          </a:solidFill>
                        </a:rPr>
                        <a:t>Mr. Harris’s Class</a:t>
                      </a:r>
                      <a:endParaRPr lang="en-US" sz="2000" dirty="0">
                        <a:solidFill>
                          <a:schemeClr val="tx1"/>
                        </a:solidFill>
                      </a:endParaRPr>
                    </a:p>
                  </a:txBody>
                  <a:tcPr/>
                </a:tc>
                <a:tc>
                  <a:txBody>
                    <a:bodyPr/>
                    <a:lstStyle/>
                    <a:p>
                      <a:pPr algn="ctr"/>
                      <a:r>
                        <a:rPr lang="en-US" sz="2000" dirty="0" smtClean="0">
                          <a:solidFill>
                            <a:schemeClr val="tx1"/>
                          </a:solidFill>
                        </a:rPr>
                        <a:t>Ms.</a:t>
                      </a:r>
                      <a:r>
                        <a:rPr lang="en-US" sz="2000" baseline="0" dirty="0" smtClean="0">
                          <a:solidFill>
                            <a:schemeClr val="tx1"/>
                          </a:solidFill>
                        </a:rPr>
                        <a:t> Callahan’s Class</a:t>
                      </a:r>
                      <a:endParaRPr lang="en-US" sz="2000" dirty="0">
                        <a:solidFill>
                          <a:schemeClr val="tx1"/>
                        </a:solidFill>
                      </a:endParaRPr>
                    </a:p>
                  </a:txBody>
                  <a:tcPr/>
                </a:tc>
              </a:tr>
              <a:tr h="370840">
                <a:tc>
                  <a:txBody>
                    <a:bodyPr/>
                    <a:lstStyle/>
                    <a:p>
                      <a:r>
                        <a:rPr lang="en-US" b="1" dirty="0" smtClean="0">
                          <a:solidFill>
                            <a:schemeClr val="tx1"/>
                          </a:solidFill>
                        </a:rPr>
                        <a:t>1. Introduction</a:t>
                      </a:r>
                      <a:endParaRPr lang="en-US" b="1" dirty="0">
                        <a:solidFill>
                          <a:schemeClr val="tx1"/>
                        </a:solidFill>
                      </a:endParaRPr>
                    </a:p>
                  </a:txBody>
                  <a:tcPr/>
                </a:tc>
                <a:tc>
                  <a:txBody>
                    <a:bodyPr/>
                    <a:lstStyle/>
                    <a:p>
                      <a:r>
                        <a:rPr lang="en-US" dirty="0" smtClean="0">
                          <a:solidFill>
                            <a:schemeClr val="tx1"/>
                          </a:solidFill>
                        </a:rPr>
                        <a:t>Highlights </a:t>
                      </a:r>
                      <a:r>
                        <a:rPr lang="en-US" b="1" baseline="0" dirty="0" smtClean="0">
                          <a:solidFill>
                            <a:schemeClr val="tx1"/>
                          </a:solidFill>
                        </a:rPr>
                        <a:t>Three Questions</a:t>
                      </a:r>
                      <a:r>
                        <a:rPr lang="en-US" baseline="0" dirty="0" smtClean="0">
                          <a:solidFill>
                            <a:schemeClr val="tx1"/>
                          </a:solidFill>
                        </a:rPr>
                        <a:t> and </a:t>
                      </a:r>
                      <a:r>
                        <a:rPr lang="en-US" b="1" baseline="0" dirty="0" smtClean="0">
                          <a:solidFill>
                            <a:schemeClr val="tx1"/>
                          </a:solidFill>
                        </a:rPr>
                        <a:t>three columns</a:t>
                      </a:r>
                      <a:r>
                        <a:rPr lang="en-US" baseline="0" dirty="0" smtClean="0">
                          <a:solidFill>
                            <a:schemeClr val="tx1"/>
                          </a:solidFill>
                        </a:rPr>
                        <a:t>, but doesn’t relate to driving question or phenomenon.</a:t>
                      </a:r>
                      <a:endParaRPr lang="en-US" dirty="0">
                        <a:solidFill>
                          <a:schemeClr val="tx1"/>
                        </a:solidFill>
                      </a:endParaRPr>
                    </a:p>
                  </a:txBody>
                  <a:tcPr/>
                </a:tc>
                <a:tc>
                  <a:txBody>
                    <a:bodyPr/>
                    <a:lstStyle/>
                    <a:p>
                      <a:r>
                        <a:rPr lang="en-US" dirty="0" smtClean="0">
                          <a:solidFill>
                            <a:schemeClr val="tx1"/>
                          </a:solidFill>
                        </a:rPr>
                        <a:t>Connects to </a:t>
                      </a:r>
                      <a:r>
                        <a:rPr lang="en-US" b="1" dirty="0" smtClean="0">
                          <a:solidFill>
                            <a:schemeClr val="tx1"/>
                          </a:solidFill>
                        </a:rPr>
                        <a:t>driving question </a:t>
                      </a:r>
                      <a:r>
                        <a:rPr lang="en-US" dirty="0" smtClean="0">
                          <a:solidFill>
                            <a:schemeClr val="tx1"/>
                          </a:solidFill>
                        </a:rPr>
                        <a:t>and </a:t>
                      </a:r>
                      <a:r>
                        <a:rPr lang="en-US" b="1" dirty="0" smtClean="0">
                          <a:solidFill>
                            <a:schemeClr val="tx1"/>
                          </a:solidFill>
                        </a:rPr>
                        <a:t>students’ lives </a:t>
                      </a:r>
                      <a:r>
                        <a:rPr lang="en-US" dirty="0" smtClean="0">
                          <a:solidFill>
                            <a:schemeClr val="tx1"/>
                          </a:solidFill>
                        </a:rPr>
                        <a:t>to motivate </a:t>
                      </a:r>
                      <a:r>
                        <a:rPr lang="en-US" b="1" dirty="0" smtClean="0">
                          <a:solidFill>
                            <a:schemeClr val="tx1"/>
                          </a:solidFill>
                        </a:rPr>
                        <a:t>explaining phenomenon.</a:t>
                      </a:r>
                      <a:endParaRPr lang="en-US" b="1" dirty="0">
                        <a:solidFill>
                          <a:schemeClr val="tx1"/>
                        </a:solidFill>
                      </a:endParaRPr>
                    </a:p>
                  </a:txBody>
                  <a:tcPr/>
                </a:tc>
              </a:tr>
              <a:tr h="370840">
                <a:tc>
                  <a:txBody>
                    <a:bodyPr/>
                    <a:lstStyle/>
                    <a:p>
                      <a:r>
                        <a:rPr lang="en-US" b="1" dirty="0" smtClean="0">
                          <a:solidFill>
                            <a:schemeClr val="tx1"/>
                          </a:solidFill>
                        </a:rPr>
                        <a:t>2. Private Writing</a:t>
                      </a:r>
                      <a:endParaRPr lang="en-US" b="1" dirty="0">
                        <a:solidFill>
                          <a:schemeClr val="tx1"/>
                        </a:solidFill>
                      </a:endParaRPr>
                    </a:p>
                  </a:txBody>
                  <a:tcPr/>
                </a:tc>
                <a:tc>
                  <a:txBody>
                    <a:bodyPr/>
                    <a:lstStyle/>
                    <a:p>
                      <a:r>
                        <a:rPr lang="en-US" dirty="0" smtClean="0">
                          <a:solidFill>
                            <a:schemeClr val="tx1"/>
                          </a:solidFill>
                        </a:rPr>
                        <a:t>Scaffolded </a:t>
                      </a:r>
                      <a:r>
                        <a:rPr lang="en-US" baseline="0" dirty="0" smtClean="0">
                          <a:solidFill>
                            <a:schemeClr val="tx1"/>
                          </a:solidFill>
                        </a:rPr>
                        <a:t>to </a:t>
                      </a:r>
                      <a:r>
                        <a:rPr lang="en-US" dirty="0" smtClean="0">
                          <a:solidFill>
                            <a:schemeClr val="tx1"/>
                          </a:solidFill>
                        </a:rPr>
                        <a:t>use </a:t>
                      </a:r>
                      <a:r>
                        <a:rPr lang="en-US" b="1" dirty="0" smtClean="0">
                          <a:solidFill>
                            <a:schemeClr val="tx1"/>
                          </a:solidFill>
                        </a:rPr>
                        <a:t>Three Questions </a:t>
                      </a:r>
                      <a:r>
                        <a:rPr lang="en-US" dirty="0" smtClean="0">
                          <a:solidFill>
                            <a:schemeClr val="tx1"/>
                          </a:solidFill>
                        </a:rPr>
                        <a:t>and different </a:t>
                      </a:r>
                      <a:r>
                        <a:rPr lang="en-US" b="1" dirty="0" smtClean="0">
                          <a:solidFill>
                            <a:schemeClr val="tx1"/>
                          </a:solidFill>
                        </a:rPr>
                        <a:t>column </a:t>
                      </a:r>
                      <a:r>
                        <a:rPr lang="en-US" b="0" dirty="0" smtClean="0">
                          <a:solidFill>
                            <a:schemeClr val="tx1"/>
                          </a:solidFill>
                        </a:rPr>
                        <a:t>order to </a:t>
                      </a:r>
                      <a:r>
                        <a:rPr lang="en-US" b="1" dirty="0" smtClean="0">
                          <a:solidFill>
                            <a:schemeClr val="tx1"/>
                          </a:solidFill>
                        </a:rPr>
                        <a:t>make arguments based on evidence</a:t>
                      </a:r>
                      <a:r>
                        <a:rPr lang="en-US" b="0" dirty="0" smtClean="0">
                          <a:solidFill>
                            <a:schemeClr val="tx1"/>
                          </a:solidFill>
                        </a:rPr>
                        <a:t>.</a:t>
                      </a:r>
                      <a:endParaRPr lang="en-US" dirty="0">
                        <a:solidFill>
                          <a:schemeClr val="tx1"/>
                        </a:solidFill>
                      </a:endParaRPr>
                    </a:p>
                  </a:txBody>
                  <a:tcPr/>
                </a:tc>
                <a:tc>
                  <a:txBody>
                    <a:bodyPr/>
                    <a:lstStyle/>
                    <a:p>
                      <a:r>
                        <a:rPr lang="en-US" dirty="0" smtClean="0">
                          <a:solidFill>
                            <a:schemeClr val="tx1"/>
                          </a:solidFill>
                        </a:rPr>
                        <a:t>Scaffolded</a:t>
                      </a:r>
                      <a:r>
                        <a:rPr lang="en-US" baseline="0" dirty="0" smtClean="0">
                          <a:solidFill>
                            <a:schemeClr val="tx1"/>
                          </a:solidFill>
                        </a:rPr>
                        <a:t> to</a:t>
                      </a:r>
                      <a:r>
                        <a:rPr lang="en-US" dirty="0" smtClean="0">
                          <a:solidFill>
                            <a:schemeClr val="tx1"/>
                          </a:solidFill>
                        </a:rPr>
                        <a:t> use </a:t>
                      </a:r>
                      <a:r>
                        <a:rPr lang="en-US" b="1" baseline="0" dirty="0" smtClean="0">
                          <a:solidFill>
                            <a:schemeClr val="tx1"/>
                          </a:solidFill>
                        </a:rPr>
                        <a:t>Three Questions </a:t>
                      </a:r>
                      <a:r>
                        <a:rPr lang="en-US" baseline="0" dirty="0" smtClean="0">
                          <a:solidFill>
                            <a:schemeClr val="tx1"/>
                          </a:solidFill>
                        </a:rPr>
                        <a:t>and </a:t>
                      </a:r>
                      <a:r>
                        <a:rPr lang="en-US" b="1" baseline="0" dirty="0" smtClean="0">
                          <a:solidFill>
                            <a:schemeClr val="tx1"/>
                          </a:solidFill>
                        </a:rPr>
                        <a:t>evidence</a:t>
                      </a:r>
                      <a:r>
                        <a:rPr lang="en-US" baseline="0" dirty="0" smtClean="0">
                          <a:solidFill>
                            <a:schemeClr val="tx1"/>
                          </a:solidFill>
                        </a:rPr>
                        <a:t> to write </a:t>
                      </a:r>
                      <a:r>
                        <a:rPr lang="en-US" b="1" baseline="0" dirty="0" smtClean="0">
                          <a:solidFill>
                            <a:schemeClr val="tx1"/>
                          </a:solidFill>
                        </a:rPr>
                        <a:t>individual explanations for “what’s going on in these cow muscle cells</a:t>
                      </a:r>
                      <a:r>
                        <a:rPr lang="en-US" baseline="0" dirty="0" smtClean="0">
                          <a:solidFill>
                            <a:schemeClr val="tx1"/>
                          </a:solidFill>
                        </a:rPr>
                        <a:t>.” </a:t>
                      </a:r>
                      <a:endParaRPr lang="en-US" dirty="0">
                        <a:solidFill>
                          <a:schemeClr val="tx1"/>
                        </a:solidFill>
                      </a:endParaRPr>
                    </a:p>
                  </a:txBody>
                  <a:tcPr/>
                </a:tc>
              </a:tr>
              <a:tr h="370840">
                <a:tc>
                  <a:txBody>
                    <a:bodyPr/>
                    <a:lstStyle/>
                    <a:p>
                      <a:r>
                        <a:rPr lang="en-US" b="1" dirty="0" smtClean="0">
                          <a:solidFill>
                            <a:schemeClr val="tx1"/>
                          </a:solidFill>
                        </a:rPr>
                        <a:t>3. Sharing Ideas</a:t>
                      </a:r>
                      <a:endParaRPr lang="en-US" b="1" dirty="0">
                        <a:solidFill>
                          <a:schemeClr val="tx1"/>
                        </a:solidFill>
                      </a:endParaRPr>
                    </a:p>
                  </a:txBody>
                  <a:tcPr/>
                </a:tc>
                <a:tc>
                  <a:txBody>
                    <a:bodyPr/>
                    <a:lstStyle/>
                    <a:p>
                      <a:r>
                        <a:rPr lang="en-US" baseline="0" dirty="0" smtClean="0">
                          <a:solidFill>
                            <a:schemeClr val="tx1"/>
                          </a:solidFill>
                        </a:rPr>
                        <a:t>Students </a:t>
                      </a:r>
                      <a:r>
                        <a:rPr lang="en-US" b="1" baseline="0" dirty="0" smtClean="0">
                          <a:solidFill>
                            <a:schemeClr val="tx1"/>
                          </a:solidFill>
                        </a:rPr>
                        <a:t>compare what they feel more/less confident </a:t>
                      </a:r>
                      <a:r>
                        <a:rPr lang="en-US" baseline="0" dirty="0" smtClean="0">
                          <a:solidFill>
                            <a:schemeClr val="tx1"/>
                          </a:solidFill>
                        </a:rPr>
                        <a:t>about.</a:t>
                      </a:r>
                      <a:endParaRPr lang="en-US" dirty="0">
                        <a:solidFill>
                          <a:schemeClr val="tx1"/>
                        </a:solidFill>
                      </a:endParaRPr>
                    </a:p>
                  </a:txBody>
                  <a:tcPr/>
                </a:tc>
                <a:tc>
                  <a:txBody>
                    <a:bodyPr/>
                    <a:lstStyle/>
                    <a:p>
                      <a:r>
                        <a:rPr lang="en-US" dirty="0" smtClean="0">
                          <a:solidFill>
                            <a:schemeClr val="tx1"/>
                          </a:solidFill>
                        </a:rPr>
                        <a:t>S</a:t>
                      </a:r>
                      <a:r>
                        <a:rPr lang="en-US" baseline="0" dirty="0" smtClean="0">
                          <a:solidFill>
                            <a:schemeClr val="tx1"/>
                          </a:solidFill>
                        </a:rPr>
                        <a:t>tudents </a:t>
                      </a:r>
                      <a:r>
                        <a:rPr lang="en-US" b="1" baseline="0" dirty="0" smtClean="0">
                          <a:solidFill>
                            <a:schemeClr val="tx1"/>
                          </a:solidFill>
                        </a:rPr>
                        <a:t>compare ideas</a:t>
                      </a:r>
                      <a:r>
                        <a:rPr lang="en-US" baseline="0" dirty="0" smtClean="0">
                          <a:solidFill>
                            <a:schemeClr val="tx1"/>
                          </a:solidFill>
                        </a:rPr>
                        <a:t> and engage in </a:t>
                      </a:r>
                      <a:r>
                        <a:rPr lang="en-US" b="1" baseline="0" dirty="0" smtClean="0">
                          <a:solidFill>
                            <a:schemeClr val="tx1"/>
                          </a:solidFill>
                        </a:rPr>
                        <a:t>self-assessment and revision</a:t>
                      </a:r>
                      <a:r>
                        <a:rPr lang="en-US" baseline="0" dirty="0" smtClean="0">
                          <a:solidFill>
                            <a:schemeClr val="tx1"/>
                          </a:solidFill>
                        </a:rPr>
                        <a:t>.</a:t>
                      </a:r>
                      <a:endParaRPr lang="en-US" dirty="0">
                        <a:solidFill>
                          <a:schemeClr val="tx1"/>
                        </a:solidFill>
                      </a:endParaRPr>
                    </a:p>
                  </a:txBody>
                  <a:tcPr/>
                </a:tc>
              </a:tr>
              <a:tr h="370840">
                <a:tc>
                  <a:txBody>
                    <a:bodyPr/>
                    <a:lstStyle/>
                    <a:p>
                      <a:r>
                        <a:rPr lang="en-US" b="1" dirty="0" smtClean="0">
                          <a:solidFill>
                            <a:schemeClr val="tx1"/>
                          </a:solidFill>
                        </a:rPr>
                        <a:t>4. Consensus-seeking</a:t>
                      </a:r>
                      <a:endParaRPr lang="en-US" b="1" dirty="0">
                        <a:solidFill>
                          <a:schemeClr val="tx1"/>
                        </a:solidFill>
                      </a:endParaRPr>
                    </a:p>
                  </a:txBody>
                  <a:tcPr/>
                </a:tc>
                <a:tc>
                  <a:txBody>
                    <a:bodyPr/>
                    <a:lstStyle/>
                    <a:p>
                      <a:r>
                        <a:rPr lang="en-US" dirty="0" smtClean="0">
                          <a:solidFill>
                            <a:schemeClr val="tx1"/>
                          </a:solidFill>
                        </a:rPr>
                        <a:t>Poll provides</a:t>
                      </a:r>
                      <a:r>
                        <a:rPr lang="en-US" baseline="0" dirty="0" smtClean="0">
                          <a:solidFill>
                            <a:schemeClr val="tx1"/>
                          </a:solidFill>
                        </a:rPr>
                        <a:t> </a:t>
                      </a:r>
                      <a:r>
                        <a:rPr lang="en-US" b="1" baseline="0" dirty="0" smtClean="0">
                          <a:solidFill>
                            <a:schemeClr val="tx1"/>
                          </a:solidFill>
                        </a:rPr>
                        <a:t>1D info about students</a:t>
                      </a:r>
                      <a:r>
                        <a:rPr lang="en-US" baseline="0" dirty="0" smtClean="0">
                          <a:solidFill>
                            <a:schemeClr val="tx1"/>
                          </a:solidFill>
                        </a:rPr>
                        <a:t>, but </a:t>
                      </a:r>
                      <a:r>
                        <a:rPr lang="en-US" b="1" baseline="0" dirty="0" smtClean="0">
                          <a:solidFill>
                            <a:schemeClr val="tx1"/>
                          </a:solidFill>
                        </a:rPr>
                        <a:t>misses opportunity</a:t>
                      </a:r>
                      <a:r>
                        <a:rPr lang="en-US" baseline="0" dirty="0" smtClean="0">
                          <a:solidFill>
                            <a:schemeClr val="tx1"/>
                          </a:solidFill>
                        </a:rPr>
                        <a:t> </a:t>
                      </a:r>
                      <a:r>
                        <a:rPr lang="en-US" b="1" baseline="0" dirty="0" smtClean="0">
                          <a:solidFill>
                            <a:schemeClr val="tx1"/>
                          </a:solidFill>
                        </a:rPr>
                        <a:t>to scaffold students toward unanswered questions </a:t>
                      </a:r>
                      <a:r>
                        <a:rPr lang="en-US" baseline="0" dirty="0" smtClean="0">
                          <a:solidFill>
                            <a:schemeClr val="tx1"/>
                          </a:solidFill>
                        </a:rPr>
                        <a:t>leading to molecular modeling activity.</a:t>
                      </a:r>
                      <a:endParaRPr lang="en-US" dirty="0">
                        <a:solidFill>
                          <a:schemeClr val="tx1"/>
                        </a:solidFill>
                      </a:endParaRPr>
                    </a:p>
                  </a:txBody>
                  <a:tcPr/>
                </a:tc>
                <a:tc>
                  <a:txBody>
                    <a:bodyPr/>
                    <a:lstStyle/>
                    <a:p>
                      <a:r>
                        <a:rPr lang="en-US" b="1" dirty="0" smtClean="0">
                          <a:solidFill>
                            <a:schemeClr val="tx1"/>
                          </a:solidFill>
                        </a:rPr>
                        <a:t>Explicit consensus-seeking</a:t>
                      </a:r>
                      <a:r>
                        <a:rPr lang="en-US" dirty="0" smtClean="0">
                          <a:solidFill>
                            <a:schemeClr val="tx1"/>
                          </a:solidFill>
                        </a:rPr>
                        <a:t>.</a:t>
                      </a:r>
                      <a:r>
                        <a:rPr lang="en-US" baseline="0" dirty="0" smtClean="0">
                          <a:solidFill>
                            <a:schemeClr val="tx1"/>
                          </a:solidFill>
                        </a:rPr>
                        <a:t> </a:t>
                      </a:r>
                      <a:r>
                        <a:rPr lang="en-US" b="1" baseline="0" dirty="0" smtClean="0">
                          <a:solidFill>
                            <a:schemeClr val="tx1"/>
                          </a:solidFill>
                        </a:rPr>
                        <a:t>Open-ended </a:t>
                      </a:r>
                      <a:r>
                        <a:rPr lang="en-US" baseline="0" dirty="0" smtClean="0">
                          <a:solidFill>
                            <a:schemeClr val="tx1"/>
                          </a:solidFill>
                        </a:rPr>
                        <a:t>at first, then </a:t>
                      </a:r>
                      <a:r>
                        <a:rPr lang="en-US" b="1" baseline="0" dirty="0" smtClean="0">
                          <a:solidFill>
                            <a:schemeClr val="tx1"/>
                          </a:solidFill>
                        </a:rPr>
                        <a:t>didactic</a:t>
                      </a:r>
                      <a:r>
                        <a:rPr lang="en-US" baseline="0" dirty="0" smtClean="0">
                          <a:solidFill>
                            <a:schemeClr val="tx1"/>
                          </a:solidFill>
                        </a:rPr>
                        <a:t> at end as everyone checks/refines their explanations. </a:t>
                      </a:r>
                      <a:endParaRPr lang="en-US" dirty="0">
                        <a:solidFill>
                          <a:schemeClr val="tx1"/>
                        </a:solidFill>
                      </a:endParaRPr>
                    </a:p>
                  </a:txBody>
                  <a:tcPr/>
                </a:tc>
              </a:tr>
            </a:tbl>
          </a:graphicData>
        </a:graphic>
      </p:graphicFrame>
    </p:spTree>
    <p:extLst>
      <p:ext uri="{BB962C8B-B14F-4D97-AF65-F5344CB8AC3E}">
        <p14:creationId xmlns:p14="http://schemas.microsoft.com/office/powerpoint/2010/main" val="388296617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Question Two</a:t>
            </a:r>
            <a:endParaRPr lang="en-US" dirty="0"/>
          </a:p>
        </p:txBody>
      </p:sp>
      <p:sp>
        <p:nvSpPr>
          <p:cNvPr id="3" name="Content Placeholder 2"/>
          <p:cNvSpPr>
            <a:spLocks noGrp="1"/>
          </p:cNvSpPr>
          <p:nvPr>
            <p:ph idx="1"/>
          </p:nvPr>
        </p:nvSpPr>
        <p:spPr/>
        <p:txBody>
          <a:bodyPr/>
          <a:lstStyle/>
          <a:p>
            <a:pPr marL="0" indent="0">
              <a:buNone/>
            </a:pPr>
            <a:r>
              <a:rPr lang="en-US" dirty="0"/>
              <a:t>How do </a:t>
            </a:r>
            <a:r>
              <a:rPr lang="en-US" dirty="0" smtClean="0"/>
              <a:t>classroom </a:t>
            </a:r>
            <a:r>
              <a:rPr lang="en-US" dirty="0"/>
              <a:t>discourse patterns relate to </a:t>
            </a:r>
            <a:r>
              <a:rPr lang="en-US" dirty="0" smtClean="0"/>
              <a:t>student </a:t>
            </a:r>
            <a:r>
              <a:rPr lang="en-US" dirty="0"/>
              <a:t>assessment </a:t>
            </a:r>
            <a:r>
              <a:rPr lang="en-US" dirty="0" smtClean="0"/>
              <a:t>performance patterns?</a:t>
            </a:r>
            <a:endParaRPr lang="en-US" dirty="0"/>
          </a:p>
        </p:txBody>
      </p:sp>
    </p:spTree>
    <p:extLst>
      <p:ext uri="{BB962C8B-B14F-4D97-AF65-F5344CB8AC3E}">
        <p14:creationId xmlns:p14="http://schemas.microsoft.com/office/powerpoint/2010/main" val="236921255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82000" cy="1143000"/>
          </a:xfrm>
        </p:spPr>
        <p:txBody>
          <a:bodyPr>
            <a:noAutofit/>
          </a:bodyPr>
          <a:lstStyle/>
          <a:p>
            <a:r>
              <a:rPr lang="en-US" sz="2800" dirty="0" smtClean="0"/>
              <a:t>Students’ Assessment Performances</a:t>
            </a:r>
            <a:endParaRPr lang="en-US" sz="2800" dirty="0"/>
          </a:p>
        </p:txBody>
      </p:sp>
      <p:graphicFrame>
        <p:nvGraphicFramePr>
          <p:cNvPr id="5" name="Chart 4">
            <a:extLst>
              <a:ext uri="{FF2B5EF4-FFF2-40B4-BE49-F238E27FC236}">
                <a16:creationId xmlns:a16="http://schemas.microsoft.com/office/drawing/2014/main" xmlns="" id="{00000000-0008-0000-0A00-000009000000}"/>
              </a:ext>
            </a:extLst>
          </p:cNvPr>
          <p:cNvGraphicFramePr>
            <a:graphicFrameLocks/>
          </p:cNvGraphicFramePr>
          <p:nvPr>
            <p:extLst/>
          </p:nvPr>
        </p:nvGraphicFramePr>
        <p:xfrm>
          <a:off x="792479" y="914400"/>
          <a:ext cx="7559041" cy="5377974"/>
        </p:xfrm>
        <a:graphic>
          <a:graphicData uri="http://schemas.openxmlformats.org/drawingml/2006/chart">
            <c:chart xmlns:c="http://schemas.openxmlformats.org/drawingml/2006/chart" xmlns:r="http://schemas.openxmlformats.org/officeDocument/2006/relationships" r:id="rId3"/>
          </a:graphicData>
        </a:graphic>
      </p:graphicFrame>
      <p:sp>
        <p:nvSpPr>
          <p:cNvPr id="3" name="Oval 2">
            <a:extLst>
              <a:ext uri="{FF2B5EF4-FFF2-40B4-BE49-F238E27FC236}">
                <a16:creationId xmlns:a16="http://schemas.microsoft.com/office/drawing/2014/main" xmlns="" id="{A5AE0DFF-4F91-AC42-A2A2-E4C6774C1749}"/>
              </a:ext>
            </a:extLst>
          </p:cNvPr>
          <p:cNvSpPr/>
          <p:nvPr/>
        </p:nvSpPr>
        <p:spPr>
          <a:xfrm rot="21055994">
            <a:off x="2832052" y="2048042"/>
            <a:ext cx="3042138" cy="54034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xmlns="" id="{32CB20F8-6496-0845-8EC6-8E825804D1AA}"/>
              </a:ext>
            </a:extLst>
          </p:cNvPr>
          <p:cNvSpPr/>
          <p:nvPr/>
        </p:nvSpPr>
        <p:spPr>
          <a:xfrm rot="243838">
            <a:off x="2779139" y="3300423"/>
            <a:ext cx="3042138" cy="54034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498091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1143000"/>
          </a:xfrm>
        </p:spPr>
        <p:txBody>
          <a:bodyPr/>
          <a:lstStyle/>
          <a:p>
            <a:r>
              <a:rPr lang="en-US" dirty="0" smtClean="0"/>
              <a:t>Limitations</a:t>
            </a:r>
            <a:endParaRPr lang="en-US" dirty="0"/>
          </a:p>
        </p:txBody>
      </p:sp>
      <p:sp>
        <p:nvSpPr>
          <p:cNvPr id="3" name="Content Placeholder 2"/>
          <p:cNvSpPr>
            <a:spLocks noGrp="1"/>
          </p:cNvSpPr>
          <p:nvPr>
            <p:ph idx="1"/>
          </p:nvPr>
        </p:nvSpPr>
        <p:spPr>
          <a:xfrm>
            <a:off x="457200" y="860628"/>
            <a:ext cx="8229600" cy="1692072"/>
          </a:xfrm>
        </p:spPr>
        <p:txBody>
          <a:bodyPr>
            <a:normAutofit/>
          </a:bodyPr>
          <a:lstStyle/>
          <a:p>
            <a:r>
              <a:rPr lang="en-US" sz="3000" dirty="0" smtClean="0"/>
              <a:t>Only two teachers</a:t>
            </a:r>
            <a:endParaRPr lang="en-US" sz="3000" dirty="0" smtClean="0">
              <a:sym typeface="Wingdings"/>
            </a:endParaRPr>
          </a:p>
          <a:p>
            <a:r>
              <a:rPr lang="en-US" sz="3000" dirty="0">
                <a:sym typeface="Wingdings"/>
              </a:rPr>
              <a:t>U</a:t>
            </a:r>
            <a:r>
              <a:rPr lang="en-US" sz="3000" dirty="0" smtClean="0">
                <a:sym typeface="Wingdings"/>
              </a:rPr>
              <a:t>nanswered causal questions (e.g., impact of differences in student populations, context)</a:t>
            </a:r>
          </a:p>
        </p:txBody>
      </p:sp>
      <p:sp>
        <p:nvSpPr>
          <p:cNvPr id="4" name="Title 1"/>
          <p:cNvSpPr txBox="1">
            <a:spLocks/>
          </p:cNvSpPr>
          <p:nvPr/>
        </p:nvSpPr>
        <p:spPr>
          <a:xfrm>
            <a:off x="273840" y="233267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Summary</a:t>
            </a:r>
            <a:endParaRPr lang="en-US" dirty="0"/>
          </a:p>
        </p:txBody>
      </p:sp>
      <p:sp>
        <p:nvSpPr>
          <p:cNvPr id="5" name="Content Placeholder 2"/>
          <p:cNvSpPr txBox="1">
            <a:spLocks/>
          </p:cNvSpPr>
          <p:nvPr/>
        </p:nvSpPr>
        <p:spPr>
          <a:xfrm>
            <a:off x="434418" y="3253764"/>
            <a:ext cx="8417482" cy="277957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smtClean="0">
                <a:sym typeface="Wingdings"/>
              </a:rPr>
              <a:t>Capacity for </a:t>
            </a:r>
            <a:r>
              <a:rPr lang="en-US" sz="3000" dirty="0" smtClean="0"/>
              <a:t>3D performances results from engaging in 3D classroom practices</a:t>
            </a:r>
          </a:p>
          <a:p>
            <a:r>
              <a:rPr lang="en-US" sz="3000" dirty="0" smtClean="0"/>
              <a:t>Teachers who scaffold students’ 3D practices orchestrate classroom discourse in carefully planned and skillful ways</a:t>
            </a:r>
          </a:p>
          <a:p>
            <a:r>
              <a:rPr lang="en-US" sz="3000" dirty="0" smtClean="0"/>
              <a:t>These analyses can help us analyze both key attributes of success and potential pitfalls</a:t>
            </a:r>
            <a:endParaRPr lang="en-US" sz="3000" dirty="0"/>
          </a:p>
        </p:txBody>
      </p:sp>
    </p:spTree>
    <p:extLst>
      <p:ext uri="{BB962C8B-B14F-4D97-AF65-F5344CB8AC3E}">
        <p14:creationId xmlns:p14="http://schemas.microsoft.com/office/powerpoint/2010/main" val="295714310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3800" dirty="0" smtClean="0"/>
              <a:t>Mr. Harris’s Student Performance Example</a:t>
            </a:r>
            <a:endParaRPr lang="en-US" sz="3800" dirty="0"/>
          </a:p>
        </p:txBody>
      </p:sp>
      <p:sp>
        <p:nvSpPr>
          <p:cNvPr id="3" name="Content Placeholder 2"/>
          <p:cNvSpPr>
            <a:spLocks noGrp="1"/>
          </p:cNvSpPr>
          <p:nvPr>
            <p:ph idx="1"/>
          </p:nvPr>
        </p:nvSpPr>
        <p:spPr>
          <a:xfrm>
            <a:off x="457200" y="1417638"/>
            <a:ext cx="8229600" cy="5257800"/>
          </a:xfrm>
        </p:spPr>
        <p:txBody>
          <a:bodyPr>
            <a:normAutofit fontScale="92500" lnSpcReduction="20000"/>
          </a:bodyPr>
          <a:lstStyle/>
          <a:p>
            <a:pPr marL="0" indent="0">
              <a:buNone/>
            </a:pPr>
            <a:r>
              <a:rPr lang="en-US" dirty="0" smtClean="0"/>
              <a:t>Coach: What’s </a:t>
            </a:r>
            <a:r>
              <a:rPr lang="en-US" dirty="0"/>
              <a:t>happening to carbon atoms when you grow? Is there anything... is carbon in there at all?</a:t>
            </a:r>
          </a:p>
          <a:p>
            <a:pPr marL="0" indent="0">
              <a:buNone/>
            </a:pPr>
            <a:r>
              <a:rPr lang="en-US" dirty="0" smtClean="0"/>
              <a:t>S: </a:t>
            </a:r>
            <a:r>
              <a:rPr lang="en-US" b="1" dirty="0" smtClean="0"/>
              <a:t>You </a:t>
            </a:r>
            <a:r>
              <a:rPr lang="en-US" b="1" dirty="0"/>
              <a:t>breathe out, you breathe out... carbon is out</a:t>
            </a:r>
            <a:r>
              <a:rPr lang="en-US" dirty="0"/>
              <a:t>, </a:t>
            </a:r>
            <a:r>
              <a:rPr lang="en-US" dirty="0" smtClean="0"/>
              <a:t>yeah. </a:t>
            </a:r>
            <a:endParaRPr lang="en-US" dirty="0"/>
          </a:p>
          <a:p>
            <a:pPr marL="0" indent="0">
              <a:buNone/>
            </a:pPr>
            <a:r>
              <a:rPr lang="mr-IN" dirty="0" smtClean="0"/>
              <a:t>…</a:t>
            </a:r>
            <a:endParaRPr lang="en-US" dirty="0" smtClean="0"/>
          </a:p>
          <a:p>
            <a:pPr marL="0" indent="0">
              <a:buNone/>
            </a:pPr>
            <a:r>
              <a:rPr lang="en-US" dirty="0" smtClean="0"/>
              <a:t>Coach: </a:t>
            </a:r>
            <a:r>
              <a:rPr lang="en-US" dirty="0"/>
              <a:t>So... do you breathe out all the carbon, or...?</a:t>
            </a:r>
          </a:p>
          <a:p>
            <a:pPr marL="0" indent="0">
              <a:buNone/>
            </a:pPr>
            <a:r>
              <a:rPr lang="en-US" dirty="0" smtClean="0"/>
              <a:t>S: </a:t>
            </a:r>
            <a:r>
              <a:rPr lang="en-US" dirty="0"/>
              <a:t>Some of it. </a:t>
            </a:r>
            <a:r>
              <a:rPr lang="en-US" dirty="0" smtClean="0"/>
              <a:t>Like.</a:t>
            </a:r>
            <a:r>
              <a:rPr lang="en-US" dirty="0"/>
              <a:t>.. Didn’t </a:t>
            </a:r>
            <a:r>
              <a:rPr lang="en-US" dirty="0" smtClean="0"/>
              <a:t>[the teacher] </a:t>
            </a:r>
            <a:r>
              <a:rPr lang="en-US" dirty="0"/>
              <a:t>say it like, splits apart? That’s like, how the digestion system like, works too. </a:t>
            </a:r>
            <a:r>
              <a:rPr lang="en-US" b="1" dirty="0"/>
              <a:t>And then when you like, breathe it out, that’s like your food, basically</a:t>
            </a:r>
            <a:r>
              <a:rPr lang="en-US" dirty="0"/>
              <a:t>. (pause) I guess. </a:t>
            </a:r>
            <a:endParaRPr lang="en-US" dirty="0" smtClean="0"/>
          </a:p>
          <a:p>
            <a:pPr marL="0" indent="0">
              <a:spcBef>
                <a:spcPts val="0"/>
              </a:spcBef>
              <a:spcAft>
                <a:spcPts val="1000"/>
              </a:spcAft>
              <a:buNone/>
            </a:pPr>
            <a:endParaRPr lang="en-US" b="1" dirty="0"/>
          </a:p>
        </p:txBody>
      </p:sp>
    </p:spTree>
    <p:extLst>
      <p:ext uri="{BB962C8B-B14F-4D97-AF65-F5344CB8AC3E}">
        <p14:creationId xmlns:p14="http://schemas.microsoft.com/office/powerpoint/2010/main" val="407829129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3800" dirty="0" smtClean="0"/>
              <a:t>Ms. Callahan’s Student Performance Example</a:t>
            </a:r>
            <a:endParaRPr lang="en-US" sz="3800" dirty="0"/>
          </a:p>
        </p:txBody>
      </p:sp>
      <p:sp>
        <p:nvSpPr>
          <p:cNvPr id="3" name="Content Placeholder 2"/>
          <p:cNvSpPr>
            <a:spLocks noGrp="1"/>
          </p:cNvSpPr>
          <p:nvPr>
            <p:ph idx="1"/>
          </p:nvPr>
        </p:nvSpPr>
        <p:spPr/>
        <p:txBody>
          <a:bodyPr>
            <a:noAutofit/>
          </a:bodyPr>
          <a:lstStyle/>
          <a:p>
            <a:pPr marL="0" indent="0">
              <a:buNone/>
            </a:pPr>
            <a:r>
              <a:rPr lang="en-US" sz="2300" b="1" dirty="0">
                <a:latin typeface="Calibri (Body)"/>
                <a:cs typeface="Calibri (Body)"/>
              </a:rPr>
              <a:t>The carbon atom starts off as, we’ll say a glucose molecule </a:t>
            </a:r>
            <a:r>
              <a:rPr lang="en-US" sz="2300" dirty="0">
                <a:latin typeface="Calibri (Body)"/>
                <a:cs typeface="Calibri (Body)"/>
              </a:rPr>
              <a:t>and it enters our body when we eat it and then it goes down into your small intestine and your stomach, and it starts to get broken down from that—or no. Sorry. It enters in a starch within a glucose—or a glucose within a starch. There we go. In </a:t>
            </a:r>
            <a:r>
              <a:rPr lang="en-US" sz="2300" b="1" dirty="0">
                <a:latin typeface="Calibri (Body)"/>
                <a:cs typeface="Calibri (Body)"/>
              </a:rPr>
              <a:t>digestion it gets broken down to where this carbon atom is now only in a little glucose molecule and then it’s able to enter into the blood stream and go into your arm</a:t>
            </a:r>
            <a:r>
              <a:rPr lang="en-US" sz="2300" dirty="0">
                <a:latin typeface="Calibri (Body)"/>
                <a:cs typeface="Calibri (Body)"/>
              </a:rPr>
              <a:t>. Once it reaches a cell, it kind of diffuses into that cell. I think it just randomly diffuses. It may just go like whoop and then enter. </a:t>
            </a:r>
            <a:r>
              <a:rPr lang="en-US" sz="2300" b="1" dirty="0">
                <a:latin typeface="Calibri (Body)"/>
                <a:cs typeface="Calibri (Body)"/>
              </a:rPr>
              <a:t>From there it can build back into a polymer, build back into something, or it can go through cellular respiration where it will eventually get released as CO</a:t>
            </a:r>
            <a:r>
              <a:rPr lang="en-US" sz="2300" b="1" baseline="-25000" dirty="0">
                <a:latin typeface="Calibri (Body)"/>
                <a:cs typeface="Calibri (Body)"/>
              </a:rPr>
              <a:t>2</a:t>
            </a:r>
            <a:r>
              <a:rPr lang="en-US" sz="2300" dirty="0" smtClean="0">
                <a:latin typeface="Calibri (Body)"/>
                <a:cs typeface="Calibri (Body)"/>
              </a:rPr>
              <a:t>.</a:t>
            </a:r>
          </a:p>
        </p:txBody>
      </p:sp>
    </p:spTree>
    <p:extLst>
      <p:ext uri="{BB962C8B-B14F-4D97-AF65-F5344CB8AC3E}">
        <p14:creationId xmlns:p14="http://schemas.microsoft.com/office/powerpoint/2010/main" val="78497533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63"/>
            <a:ext cx="8229600" cy="718777"/>
          </a:xfrm>
        </p:spPr>
        <p:txBody>
          <a:bodyPr>
            <a:normAutofit fontScale="90000"/>
          </a:bodyPr>
          <a:lstStyle/>
          <a:p>
            <a:r>
              <a:rPr lang="en-US" dirty="0" smtClean="0"/>
              <a:t>Analytic Framework</a:t>
            </a:r>
            <a:endParaRPr lang="en-US" dirty="0"/>
          </a:p>
        </p:txBody>
      </p:sp>
      <p:sp>
        <p:nvSpPr>
          <p:cNvPr id="4" name="TextBox 3"/>
          <p:cNvSpPr txBox="1"/>
          <p:nvPr/>
        </p:nvSpPr>
        <p:spPr>
          <a:xfrm>
            <a:off x="264563" y="827810"/>
            <a:ext cx="8677706" cy="1200328"/>
          </a:xfrm>
          <a:prstGeom prst="rect">
            <a:avLst/>
          </a:prstGeom>
          <a:noFill/>
        </p:spPr>
        <p:txBody>
          <a:bodyPr wrap="square" rtlCol="0">
            <a:spAutoFit/>
          </a:bodyPr>
          <a:lstStyle/>
          <a:p>
            <a:r>
              <a:rPr lang="en-US" sz="2400" dirty="0"/>
              <a:t>W</a:t>
            </a:r>
            <a:r>
              <a:rPr lang="en-US" sz="2400" dirty="0" smtClean="0"/>
              <a:t>e use evidence from classroom lessons and student performances to interrogate how </a:t>
            </a:r>
            <a:r>
              <a:rPr lang="en-US" sz="2400" dirty="0" smtClean="0">
                <a:solidFill>
                  <a:schemeClr val="accent3"/>
                </a:solidFill>
              </a:rPr>
              <a:t>attributes of classroom discourse </a:t>
            </a:r>
            <a:r>
              <a:rPr lang="en-US" sz="2400" dirty="0" smtClean="0"/>
              <a:t>relate to </a:t>
            </a:r>
            <a:r>
              <a:rPr lang="en-US" sz="2400" dirty="0" smtClean="0">
                <a:solidFill>
                  <a:schemeClr val="accent1">
                    <a:lumMod val="75000"/>
                  </a:schemeClr>
                </a:solidFill>
              </a:rPr>
              <a:t>performances students produce after </a:t>
            </a:r>
            <a:r>
              <a:rPr lang="en-US" sz="2400" i="1" dirty="0" smtClean="0">
                <a:solidFill>
                  <a:schemeClr val="accent1">
                    <a:lumMod val="75000"/>
                  </a:schemeClr>
                </a:solidFill>
              </a:rPr>
              <a:t>Carbon TIME </a:t>
            </a:r>
            <a:r>
              <a:rPr lang="en-US" sz="2400" dirty="0" smtClean="0">
                <a:solidFill>
                  <a:schemeClr val="accent1">
                    <a:lumMod val="75000"/>
                  </a:schemeClr>
                </a:solidFill>
              </a:rPr>
              <a:t>learning</a:t>
            </a:r>
            <a:r>
              <a:rPr lang="en-US" sz="2400" dirty="0" smtClean="0"/>
              <a:t>.</a:t>
            </a:r>
            <a:endParaRPr lang="en-US" sz="2400" dirty="0"/>
          </a:p>
        </p:txBody>
      </p:sp>
      <p:sp>
        <p:nvSpPr>
          <p:cNvPr id="6" name="Oval 5"/>
          <p:cNvSpPr/>
          <p:nvPr/>
        </p:nvSpPr>
        <p:spPr>
          <a:xfrm>
            <a:off x="1202187" y="2216440"/>
            <a:ext cx="2743200" cy="1828800"/>
          </a:xfrm>
          <a:prstGeom prst="ellipse">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Classroom Discourse</a:t>
            </a:r>
            <a:endParaRPr lang="en-US" dirty="0">
              <a:solidFill>
                <a:schemeClr val="tx1"/>
              </a:solidFill>
            </a:endParaRPr>
          </a:p>
          <a:p>
            <a:pPr algn="ctr"/>
            <a:r>
              <a:rPr lang="en-US" dirty="0" smtClean="0">
                <a:solidFill>
                  <a:schemeClr val="tx1"/>
                </a:solidFill>
              </a:rPr>
              <a:t> What do teacher  and students do during lessons and why?</a:t>
            </a:r>
            <a:endParaRPr lang="en-US" dirty="0">
              <a:solidFill>
                <a:schemeClr val="tx1"/>
              </a:solidFill>
            </a:endParaRPr>
          </a:p>
        </p:txBody>
      </p:sp>
      <p:sp>
        <p:nvSpPr>
          <p:cNvPr id="7" name="Oval 6"/>
          <p:cNvSpPr/>
          <p:nvPr/>
        </p:nvSpPr>
        <p:spPr>
          <a:xfrm>
            <a:off x="5851049" y="2216440"/>
            <a:ext cx="2743200" cy="1828800"/>
          </a:xfrm>
          <a:prstGeom prst="ellipse">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Performances</a:t>
            </a:r>
            <a:r>
              <a:rPr lang="en-US" dirty="0" smtClean="0">
                <a:solidFill>
                  <a:schemeClr val="tx1"/>
                </a:solidFill>
              </a:rPr>
              <a:t> </a:t>
            </a:r>
          </a:p>
          <a:p>
            <a:pPr algn="ctr"/>
            <a:r>
              <a:rPr lang="en-US" dirty="0" smtClean="0">
                <a:solidFill>
                  <a:schemeClr val="tx1"/>
                </a:solidFill>
              </a:rPr>
              <a:t>How do students perform after </a:t>
            </a:r>
            <a:r>
              <a:rPr lang="en-US" i="1" dirty="0" smtClean="0">
                <a:solidFill>
                  <a:schemeClr val="tx1"/>
                </a:solidFill>
              </a:rPr>
              <a:t>Carbon TIME </a:t>
            </a:r>
            <a:r>
              <a:rPr lang="en-US" dirty="0" smtClean="0">
                <a:solidFill>
                  <a:schemeClr val="tx1"/>
                </a:solidFill>
              </a:rPr>
              <a:t>lessons?</a:t>
            </a:r>
            <a:endParaRPr lang="en-US" dirty="0">
              <a:solidFill>
                <a:schemeClr val="tx1"/>
              </a:solidFill>
            </a:endParaRPr>
          </a:p>
        </p:txBody>
      </p:sp>
      <p:sp>
        <p:nvSpPr>
          <p:cNvPr id="8" name="Rectangle 7"/>
          <p:cNvSpPr/>
          <p:nvPr/>
        </p:nvSpPr>
        <p:spPr>
          <a:xfrm>
            <a:off x="89387" y="4838278"/>
            <a:ext cx="1440397" cy="1862797"/>
          </a:xfrm>
          <a:prstGeom prst="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smtClean="0">
                <a:solidFill>
                  <a:srgbClr val="000000"/>
                </a:solidFill>
              </a:rPr>
              <a:t>Student Class Performances</a:t>
            </a:r>
          </a:p>
          <a:p>
            <a:pPr algn="ctr"/>
            <a:r>
              <a:rPr lang="en-US" sz="1500" dirty="0" smtClean="0">
                <a:solidFill>
                  <a:srgbClr val="000000"/>
                </a:solidFill>
              </a:rPr>
              <a:t>How do students question, investigate, write, and talk?</a:t>
            </a:r>
          </a:p>
        </p:txBody>
      </p:sp>
      <p:sp>
        <p:nvSpPr>
          <p:cNvPr id="9" name="Rectangle 8"/>
          <p:cNvSpPr/>
          <p:nvPr/>
        </p:nvSpPr>
        <p:spPr>
          <a:xfrm>
            <a:off x="1645143" y="4840455"/>
            <a:ext cx="1429860" cy="1860620"/>
          </a:xfrm>
          <a:prstGeom prst="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0000"/>
                </a:solidFill>
              </a:rPr>
              <a:t>Scaffolding</a:t>
            </a:r>
          </a:p>
          <a:p>
            <a:pPr algn="ctr"/>
            <a:r>
              <a:rPr lang="en-US" sz="1600" dirty="0" smtClean="0">
                <a:solidFill>
                  <a:srgbClr val="000000"/>
                </a:solidFill>
              </a:rPr>
              <a:t>How are student performances scaffolded by teacher and discourse?</a:t>
            </a:r>
            <a:endParaRPr lang="en-US" sz="1600" dirty="0">
              <a:solidFill>
                <a:srgbClr val="000000"/>
              </a:solidFill>
            </a:endParaRPr>
          </a:p>
        </p:txBody>
      </p:sp>
      <p:sp>
        <p:nvSpPr>
          <p:cNvPr id="10" name="Rectangle 9"/>
          <p:cNvSpPr/>
          <p:nvPr/>
        </p:nvSpPr>
        <p:spPr>
          <a:xfrm>
            <a:off x="3247555" y="4840455"/>
            <a:ext cx="1613673" cy="1860619"/>
          </a:xfrm>
          <a:prstGeom prst="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0000"/>
                </a:solidFill>
              </a:rPr>
              <a:t>Assessment</a:t>
            </a:r>
            <a:endParaRPr lang="en-US" sz="1600" dirty="0">
              <a:solidFill>
                <a:srgbClr val="000000"/>
              </a:solidFill>
            </a:endParaRPr>
          </a:p>
          <a:p>
            <a:pPr algn="ctr"/>
            <a:r>
              <a:rPr lang="en-US" sz="1600" dirty="0" smtClean="0">
                <a:solidFill>
                  <a:srgbClr val="000000"/>
                </a:solidFill>
              </a:rPr>
              <a:t>How do formative assessment, grading, and self-assessment happen?</a:t>
            </a:r>
            <a:endParaRPr lang="en-US" sz="1600" dirty="0">
              <a:solidFill>
                <a:srgbClr val="000000"/>
              </a:solidFill>
            </a:endParaRPr>
          </a:p>
        </p:txBody>
      </p:sp>
      <p:sp>
        <p:nvSpPr>
          <p:cNvPr id="11" name="Rectangle 10"/>
          <p:cNvSpPr/>
          <p:nvPr/>
        </p:nvSpPr>
        <p:spPr>
          <a:xfrm>
            <a:off x="5737126" y="4848071"/>
            <a:ext cx="1485523" cy="1853005"/>
          </a:xfrm>
          <a:prstGeom prst="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Written Assessments</a:t>
            </a:r>
          </a:p>
        </p:txBody>
      </p:sp>
      <p:cxnSp>
        <p:nvCxnSpPr>
          <p:cNvPr id="13" name="Straight Arrow Connector 12"/>
          <p:cNvCxnSpPr/>
          <p:nvPr/>
        </p:nvCxnSpPr>
        <p:spPr>
          <a:xfrm rot="10800000" flipV="1">
            <a:off x="960900" y="3834606"/>
            <a:ext cx="771831" cy="100367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10800000" flipH="1" flipV="1">
            <a:off x="2573787" y="4045240"/>
            <a:ext cx="29387" cy="79258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10800000" flipH="1" flipV="1">
            <a:off x="3422336" y="3834606"/>
            <a:ext cx="673770" cy="9942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397763" y="3970664"/>
            <a:ext cx="322164" cy="89056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7857285" y="3957506"/>
            <a:ext cx="203705" cy="88453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6" idx="6"/>
            <a:endCxn id="7" idx="2"/>
          </p:cNvCxnSpPr>
          <p:nvPr/>
        </p:nvCxnSpPr>
        <p:spPr>
          <a:xfrm>
            <a:off x="3945387" y="3130840"/>
            <a:ext cx="1905662"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7318228" y="4854155"/>
            <a:ext cx="1485523" cy="1853005"/>
          </a:xfrm>
          <a:prstGeom prst="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Focus Group Interviews</a:t>
            </a:r>
          </a:p>
        </p:txBody>
      </p:sp>
    </p:spTree>
    <p:extLst>
      <p:ext uri="{BB962C8B-B14F-4D97-AF65-F5344CB8AC3E}">
        <p14:creationId xmlns:p14="http://schemas.microsoft.com/office/powerpoint/2010/main" val="186528170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63"/>
            <a:ext cx="8229600" cy="718777"/>
          </a:xfrm>
        </p:spPr>
        <p:txBody>
          <a:bodyPr>
            <a:normAutofit fontScale="90000"/>
          </a:bodyPr>
          <a:lstStyle/>
          <a:p>
            <a:r>
              <a:rPr lang="en-US" dirty="0" smtClean="0"/>
              <a:t>Cognitive Apprenticeship</a:t>
            </a:r>
            <a:endParaRPr lang="en-US" dirty="0"/>
          </a:p>
        </p:txBody>
      </p:sp>
      <p:sp>
        <p:nvSpPr>
          <p:cNvPr id="6" name="Oval 5"/>
          <p:cNvSpPr/>
          <p:nvPr/>
        </p:nvSpPr>
        <p:spPr>
          <a:xfrm>
            <a:off x="814235" y="1256842"/>
            <a:ext cx="2743200" cy="1828800"/>
          </a:xfrm>
          <a:prstGeom prst="ellipse">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Classroom Discourse</a:t>
            </a:r>
            <a:endParaRPr lang="en-US" dirty="0">
              <a:solidFill>
                <a:schemeClr val="tx1"/>
              </a:solidFill>
            </a:endParaRPr>
          </a:p>
          <a:p>
            <a:pPr algn="ctr"/>
            <a:r>
              <a:rPr lang="en-US" dirty="0" smtClean="0">
                <a:solidFill>
                  <a:schemeClr val="tx1"/>
                </a:solidFill>
              </a:rPr>
              <a:t> What do teacher and students do during lessons and why?</a:t>
            </a:r>
            <a:endParaRPr lang="en-US" dirty="0">
              <a:solidFill>
                <a:schemeClr val="tx1"/>
              </a:solidFill>
            </a:endParaRPr>
          </a:p>
        </p:txBody>
      </p:sp>
      <p:sp>
        <p:nvSpPr>
          <p:cNvPr id="7" name="Oval 6"/>
          <p:cNvSpPr/>
          <p:nvPr/>
        </p:nvSpPr>
        <p:spPr>
          <a:xfrm>
            <a:off x="5463097" y="1256842"/>
            <a:ext cx="2743200" cy="1828800"/>
          </a:xfrm>
          <a:prstGeom prst="ellipse">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1" dirty="0" smtClean="0">
              <a:solidFill>
                <a:schemeClr val="tx1"/>
              </a:solidFill>
            </a:endParaRPr>
          </a:p>
          <a:p>
            <a:pPr algn="ctr"/>
            <a:r>
              <a:rPr lang="en-US" b="1" dirty="0" smtClean="0">
                <a:solidFill>
                  <a:schemeClr val="tx1"/>
                </a:solidFill>
              </a:rPr>
              <a:t>Performances</a:t>
            </a:r>
            <a:r>
              <a:rPr lang="en-US" dirty="0" smtClean="0">
                <a:solidFill>
                  <a:schemeClr val="tx1"/>
                </a:solidFill>
              </a:rPr>
              <a:t> </a:t>
            </a:r>
          </a:p>
          <a:p>
            <a:pPr algn="ctr"/>
            <a:r>
              <a:rPr lang="en-US" dirty="0" smtClean="0">
                <a:solidFill>
                  <a:schemeClr val="tx1"/>
                </a:solidFill>
              </a:rPr>
              <a:t>How do students perform after </a:t>
            </a:r>
            <a:r>
              <a:rPr lang="en-US" i="1" dirty="0" smtClean="0">
                <a:solidFill>
                  <a:schemeClr val="tx1"/>
                </a:solidFill>
              </a:rPr>
              <a:t>Carbon TIME </a:t>
            </a:r>
            <a:r>
              <a:rPr lang="en-US" dirty="0" smtClean="0">
                <a:solidFill>
                  <a:schemeClr val="tx1"/>
                </a:solidFill>
              </a:rPr>
              <a:t>lessons?</a:t>
            </a:r>
            <a:endParaRPr lang="en-US" dirty="0">
              <a:solidFill>
                <a:schemeClr val="tx1"/>
              </a:solidFill>
            </a:endParaRPr>
          </a:p>
        </p:txBody>
      </p:sp>
      <p:cxnSp>
        <p:nvCxnSpPr>
          <p:cNvPr id="18" name="Straight Arrow Connector 17"/>
          <p:cNvCxnSpPr>
            <a:stCxn id="6" idx="6"/>
            <a:endCxn id="7" idx="2"/>
          </p:cNvCxnSpPr>
          <p:nvPr/>
        </p:nvCxnSpPr>
        <p:spPr>
          <a:xfrm>
            <a:off x="3557435" y="2171242"/>
            <a:ext cx="1905662"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67365" y="3302741"/>
            <a:ext cx="8673428" cy="2677656"/>
          </a:xfrm>
          <a:prstGeom prst="rect">
            <a:avLst/>
          </a:prstGeom>
          <a:noFill/>
        </p:spPr>
        <p:txBody>
          <a:bodyPr wrap="square" rtlCol="0">
            <a:spAutoFit/>
          </a:bodyPr>
          <a:lstStyle/>
          <a:p>
            <a:endParaRPr lang="en-US" sz="2400" dirty="0" smtClean="0">
              <a:latin typeface="Arial"/>
              <a:cs typeface="Arial"/>
            </a:endParaRPr>
          </a:p>
          <a:p>
            <a:r>
              <a:rPr lang="en-US" sz="2400" dirty="0" smtClean="0">
                <a:latin typeface="Arial"/>
                <a:cs typeface="Arial"/>
              </a:rPr>
              <a:t>Students’ classroom performances predict what they will be able to do outside of the classroom.</a:t>
            </a:r>
            <a:endParaRPr lang="en-US" sz="2400" dirty="0">
              <a:latin typeface="Arial"/>
              <a:cs typeface="Arial"/>
            </a:endParaRPr>
          </a:p>
          <a:p>
            <a:endParaRPr lang="en-US" sz="2400" dirty="0">
              <a:latin typeface="Arial"/>
              <a:cs typeface="Arial"/>
            </a:endParaRPr>
          </a:p>
          <a:p>
            <a:r>
              <a:rPr lang="en-US" sz="2400" b="1" dirty="0" smtClean="0">
                <a:latin typeface="Arial"/>
                <a:cs typeface="Arial"/>
              </a:rPr>
              <a:t>Cognitive apprenticeship </a:t>
            </a:r>
            <a:r>
              <a:rPr lang="en-US" sz="2400" dirty="0" smtClean="0">
                <a:latin typeface="Arial"/>
                <a:cs typeface="Arial"/>
              </a:rPr>
              <a:t>creates opportunities to practice goal performances with scaffolding, social support and gradual transfer of responsibility. </a:t>
            </a:r>
            <a:endParaRPr lang="en-US" sz="2400" dirty="0">
              <a:latin typeface="Arial"/>
              <a:cs typeface="Arial"/>
            </a:endParaRPr>
          </a:p>
        </p:txBody>
      </p:sp>
      <p:sp>
        <p:nvSpPr>
          <p:cNvPr id="3" name="TextBox 2"/>
          <p:cNvSpPr txBox="1"/>
          <p:nvPr/>
        </p:nvSpPr>
        <p:spPr>
          <a:xfrm>
            <a:off x="5737937" y="6495834"/>
            <a:ext cx="3406063" cy="369332"/>
          </a:xfrm>
          <a:prstGeom prst="rect">
            <a:avLst/>
          </a:prstGeom>
          <a:noFill/>
        </p:spPr>
        <p:txBody>
          <a:bodyPr wrap="none" rtlCol="0">
            <a:spAutoFit/>
          </a:bodyPr>
          <a:lstStyle/>
          <a:p>
            <a:pPr algn="r"/>
            <a:r>
              <a:rPr lang="en-US" dirty="0" smtClean="0"/>
              <a:t>(Collins, Brown &amp; Newman, 1989) </a:t>
            </a:r>
            <a:endParaRPr lang="en-US" dirty="0"/>
          </a:p>
        </p:txBody>
      </p:sp>
      <p:sp>
        <p:nvSpPr>
          <p:cNvPr id="5" name="TextBox 4"/>
          <p:cNvSpPr txBox="1"/>
          <p:nvPr/>
        </p:nvSpPr>
        <p:spPr>
          <a:xfrm>
            <a:off x="3927576" y="1986576"/>
            <a:ext cx="1120820" cy="369332"/>
          </a:xfrm>
          <a:prstGeom prst="rect">
            <a:avLst/>
          </a:prstGeom>
          <a:solidFill>
            <a:schemeClr val="bg1"/>
          </a:solidFill>
          <a:ln>
            <a:solidFill>
              <a:schemeClr val="tx1"/>
            </a:solidFill>
          </a:ln>
        </p:spPr>
        <p:txBody>
          <a:bodyPr wrap="none" rtlCol="0">
            <a:spAutoFit/>
          </a:bodyPr>
          <a:lstStyle/>
          <a:p>
            <a:r>
              <a:rPr lang="en-US" dirty="0" smtClean="0"/>
              <a:t>WYDIWYL</a:t>
            </a:r>
            <a:endParaRPr lang="en-US" dirty="0"/>
          </a:p>
        </p:txBody>
      </p:sp>
    </p:spTree>
    <p:extLst>
      <p:ext uri="{BB962C8B-B14F-4D97-AF65-F5344CB8AC3E}">
        <p14:creationId xmlns:p14="http://schemas.microsoft.com/office/powerpoint/2010/main" val="26104832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Mixed Methods Design</a:t>
            </a:r>
            <a:endParaRPr lang="en-US" dirty="0"/>
          </a:p>
        </p:txBody>
      </p:sp>
      <p:sp>
        <p:nvSpPr>
          <p:cNvPr id="3" name="Content Placeholder 2"/>
          <p:cNvSpPr>
            <a:spLocks noGrp="1"/>
          </p:cNvSpPr>
          <p:nvPr>
            <p:ph idx="1"/>
          </p:nvPr>
        </p:nvSpPr>
        <p:spPr>
          <a:xfrm>
            <a:off x="253540" y="1447153"/>
            <a:ext cx="8686800" cy="5089612"/>
          </a:xfrm>
        </p:spPr>
        <p:txBody>
          <a:bodyPr>
            <a:normAutofit/>
          </a:bodyPr>
          <a:lstStyle/>
          <a:p>
            <a:pPr lvl="0"/>
            <a:r>
              <a:rPr lang="en-US" dirty="0" smtClean="0"/>
              <a:t>Case </a:t>
            </a:r>
            <a:r>
              <a:rPr lang="en-US" dirty="0"/>
              <a:t>study data </a:t>
            </a:r>
            <a:r>
              <a:rPr lang="en-US" dirty="0" smtClean="0"/>
              <a:t>(17 classrooms)</a:t>
            </a:r>
            <a:endParaRPr lang="en-US" dirty="0"/>
          </a:p>
          <a:p>
            <a:pPr lvl="1"/>
            <a:r>
              <a:rPr lang="en-US" dirty="0"/>
              <a:t>Classroom </a:t>
            </a:r>
            <a:r>
              <a:rPr lang="en-US" dirty="0" smtClean="0"/>
              <a:t>video</a:t>
            </a:r>
          </a:p>
          <a:p>
            <a:pPr lvl="1"/>
            <a:r>
              <a:rPr lang="en-US" dirty="0" smtClean="0"/>
              <a:t>Student focus group interviews</a:t>
            </a:r>
          </a:p>
          <a:p>
            <a:pPr lvl="1"/>
            <a:r>
              <a:rPr lang="en-US" dirty="0"/>
              <a:t>W</a:t>
            </a:r>
            <a:r>
              <a:rPr lang="en-US" dirty="0" smtClean="0"/>
              <a:t>ritten assessments</a:t>
            </a:r>
            <a:endParaRPr lang="en-US" dirty="0"/>
          </a:p>
          <a:p>
            <a:pPr lvl="0"/>
            <a:endParaRPr lang="en-US" dirty="0" smtClean="0"/>
          </a:p>
          <a:p>
            <a:pPr lvl="0"/>
            <a:r>
              <a:rPr lang="en-US" dirty="0" smtClean="0"/>
              <a:t>Examples from two classrooms representing </a:t>
            </a:r>
            <a:r>
              <a:rPr lang="en-US" dirty="0"/>
              <a:t>distinct discourse </a:t>
            </a:r>
            <a:r>
              <a:rPr lang="en-US" dirty="0" smtClean="0"/>
              <a:t>patterns</a:t>
            </a:r>
          </a:p>
          <a:p>
            <a:pPr marL="0" lvl="0" indent="0">
              <a:buNone/>
            </a:pPr>
            <a:endParaRPr lang="en-US" dirty="0" smtClean="0"/>
          </a:p>
          <a:p>
            <a:pPr lvl="0"/>
            <a:r>
              <a:rPr lang="en-US" dirty="0" smtClean="0"/>
              <a:t>Submission will rely on full case study data set</a:t>
            </a:r>
            <a:endParaRPr lang="en-US" dirty="0"/>
          </a:p>
        </p:txBody>
      </p:sp>
    </p:spTree>
    <p:extLst>
      <p:ext uri="{BB962C8B-B14F-4D97-AF65-F5344CB8AC3E}">
        <p14:creationId xmlns:p14="http://schemas.microsoft.com/office/powerpoint/2010/main" val="326242018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Classrooms</a:t>
            </a:r>
            <a:endParaRPr lang="en-US" dirty="0"/>
          </a:p>
        </p:txBody>
      </p:sp>
      <p:sp>
        <p:nvSpPr>
          <p:cNvPr id="3" name="Content Placeholder 2"/>
          <p:cNvSpPr>
            <a:spLocks noGrp="1"/>
          </p:cNvSpPr>
          <p:nvPr>
            <p:ph idx="1"/>
          </p:nvPr>
        </p:nvSpPr>
        <p:spPr>
          <a:xfrm>
            <a:off x="457200" y="1701342"/>
            <a:ext cx="8229600" cy="4546995"/>
          </a:xfrm>
        </p:spPr>
        <p:txBody>
          <a:bodyPr>
            <a:normAutofit fontScale="92500" lnSpcReduction="20000"/>
          </a:bodyPr>
          <a:lstStyle/>
          <a:p>
            <a:pPr marL="0" indent="0">
              <a:buNone/>
            </a:pPr>
            <a:r>
              <a:rPr lang="en-US" dirty="0" smtClean="0"/>
              <a:t>Mr</a:t>
            </a:r>
            <a:r>
              <a:rPr lang="en-US" dirty="0"/>
              <a:t>. </a:t>
            </a:r>
            <a:r>
              <a:rPr lang="en-US" dirty="0" smtClean="0"/>
              <a:t>Harris</a:t>
            </a:r>
            <a:endParaRPr lang="en-US" dirty="0"/>
          </a:p>
          <a:p>
            <a:r>
              <a:rPr lang="en-US" dirty="0"/>
              <a:t>High school in a large suburb</a:t>
            </a:r>
          </a:p>
          <a:p>
            <a:r>
              <a:rPr lang="en-US" dirty="0"/>
              <a:t>15% FRL</a:t>
            </a:r>
          </a:p>
          <a:p>
            <a:r>
              <a:rPr lang="en-US" dirty="0"/>
              <a:t>90% White, 8% Other, 2% Asian</a:t>
            </a:r>
          </a:p>
          <a:p>
            <a:pPr marL="0" indent="0">
              <a:buNone/>
            </a:pPr>
            <a:endParaRPr lang="en-US" dirty="0" smtClean="0"/>
          </a:p>
          <a:p>
            <a:pPr marL="0" indent="0">
              <a:buNone/>
            </a:pPr>
            <a:r>
              <a:rPr lang="en-US" dirty="0" smtClean="0"/>
              <a:t>Ms</a:t>
            </a:r>
            <a:r>
              <a:rPr lang="en-US" dirty="0"/>
              <a:t>. Callahan</a:t>
            </a:r>
          </a:p>
          <a:p>
            <a:r>
              <a:rPr lang="en-US" dirty="0"/>
              <a:t>Pull out math and science high school in a midsize </a:t>
            </a:r>
            <a:r>
              <a:rPr lang="en-US" dirty="0" smtClean="0"/>
              <a:t>city</a:t>
            </a:r>
          </a:p>
          <a:p>
            <a:r>
              <a:rPr lang="en-US" dirty="0" smtClean="0"/>
              <a:t>1% FRL</a:t>
            </a:r>
          </a:p>
          <a:p>
            <a:r>
              <a:rPr lang="en-US" dirty="0" smtClean="0"/>
              <a:t>79</a:t>
            </a:r>
            <a:r>
              <a:rPr lang="en-US" dirty="0"/>
              <a:t>% White, 17% Asian, 4% Other</a:t>
            </a:r>
          </a:p>
          <a:p>
            <a:pPr marL="0" indent="0">
              <a:buNone/>
            </a:pPr>
            <a:endParaRPr lang="en-US" dirty="0"/>
          </a:p>
        </p:txBody>
      </p:sp>
    </p:spTree>
    <p:extLst>
      <p:ext uri="{BB962C8B-B14F-4D97-AF65-F5344CB8AC3E}">
        <p14:creationId xmlns:p14="http://schemas.microsoft.com/office/powerpoint/2010/main" val="86465769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ular Callout 35">
            <a:extLst>
              <a:ext uri="{FF2B5EF4-FFF2-40B4-BE49-F238E27FC236}">
                <a16:creationId xmlns:a16="http://schemas.microsoft.com/office/drawing/2014/main" xmlns="" id="{283D8437-ABF1-DC49-A9B3-B0F5ECD515A8}"/>
              </a:ext>
            </a:extLst>
          </p:cNvPr>
          <p:cNvSpPr/>
          <p:nvPr/>
        </p:nvSpPr>
        <p:spPr>
          <a:xfrm>
            <a:off x="1513299" y="2251305"/>
            <a:ext cx="1765043" cy="764522"/>
          </a:xfrm>
          <a:prstGeom prst="wedgeRoundRectCallout">
            <a:avLst>
              <a:gd name="adj1" fmla="val 88075"/>
              <a:gd name="adj2" fmla="val 161211"/>
              <a:gd name="adj3" fmla="val 16667"/>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57123" tIns="28561" rIns="57123" bIns="28561" rtlCol="0" anchor="ctr"/>
          <a:lstStyle/>
          <a:p>
            <a:pPr algn="ctr"/>
            <a:r>
              <a:rPr lang="en-US" dirty="0">
                <a:solidFill>
                  <a:srgbClr val="000000"/>
                </a:solidFill>
              </a:rPr>
              <a:t>Evidence-Based Arguments Tool </a:t>
            </a:r>
          </a:p>
        </p:txBody>
      </p:sp>
      <p:sp>
        <p:nvSpPr>
          <p:cNvPr id="37" name="Rounded Rectangular Callout 36">
            <a:extLst>
              <a:ext uri="{FF2B5EF4-FFF2-40B4-BE49-F238E27FC236}">
                <a16:creationId xmlns:a16="http://schemas.microsoft.com/office/drawing/2014/main" xmlns="" id="{F96AC369-2920-304D-9111-03B0906E4B87}"/>
              </a:ext>
            </a:extLst>
          </p:cNvPr>
          <p:cNvSpPr/>
          <p:nvPr/>
        </p:nvSpPr>
        <p:spPr>
          <a:xfrm>
            <a:off x="6638887" y="1930236"/>
            <a:ext cx="1279522" cy="957729"/>
          </a:xfrm>
          <a:prstGeom prst="wedgeRoundRectCallout">
            <a:avLst>
              <a:gd name="adj1" fmla="val -39313"/>
              <a:gd name="adj2" fmla="val 365170"/>
              <a:gd name="adj3" fmla="val 16667"/>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ounded Rectangular Callout 38">
            <a:extLst>
              <a:ext uri="{FF2B5EF4-FFF2-40B4-BE49-F238E27FC236}">
                <a16:creationId xmlns:a16="http://schemas.microsoft.com/office/drawing/2014/main" xmlns="" id="{88E155F5-F8C6-0245-9A48-0A4C48468052}"/>
              </a:ext>
            </a:extLst>
          </p:cNvPr>
          <p:cNvSpPr/>
          <p:nvPr/>
        </p:nvSpPr>
        <p:spPr>
          <a:xfrm>
            <a:off x="381137" y="4440998"/>
            <a:ext cx="1707096" cy="897479"/>
          </a:xfrm>
          <a:prstGeom prst="wedgeRoundRectCallout">
            <a:avLst>
              <a:gd name="adj1" fmla="val 39370"/>
              <a:gd name="adj2" fmla="val 117875"/>
              <a:gd name="adj3" fmla="val 16667"/>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57123" tIns="28561" rIns="57123" bIns="28561" rtlCol="0" anchor="ctr"/>
          <a:lstStyle/>
          <a:p>
            <a:pPr algn="ctr"/>
            <a:r>
              <a:rPr lang="en-US" dirty="0">
                <a:solidFill>
                  <a:srgbClr val="000000"/>
                </a:solidFill>
              </a:rPr>
              <a:t>Expressing Ideas Tool  </a:t>
            </a:r>
          </a:p>
        </p:txBody>
      </p:sp>
      <p:sp>
        <p:nvSpPr>
          <p:cNvPr id="40" name="Rounded Rectangular Callout 39">
            <a:extLst>
              <a:ext uri="{FF2B5EF4-FFF2-40B4-BE49-F238E27FC236}">
                <a16:creationId xmlns:a16="http://schemas.microsoft.com/office/drawing/2014/main" xmlns="" id="{A1A6EF9B-645E-EA45-8825-F5C467D0A3FE}"/>
              </a:ext>
            </a:extLst>
          </p:cNvPr>
          <p:cNvSpPr/>
          <p:nvPr/>
        </p:nvSpPr>
        <p:spPr>
          <a:xfrm>
            <a:off x="6631608" y="1930194"/>
            <a:ext cx="1428076" cy="957771"/>
          </a:xfrm>
          <a:prstGeom prst="wedgeRoundRectCallout">
            <a:avLst>
              <a:gd name="adj1" fmla="val -68446"/>
              <a:gd name="adj2" fmla="val 267482"/>
              <a:gd name="adj3" fmla="val 16667"/>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57123" tIns="28561" rIns="57123" bIns="28561" rtlCol="0" anchor="ctr"/>
          <a:lstStyle/>
          <a:p>
            <a:pPr algn="ctr"/>
            <a:r>
              <a:rPr lang="en-US" dirty="0">
                <a:solidFill>
                  <a:srgbClr val="000000"/>
                </a:solidFill>
              </a:rPr>
              <a:t>Explanations Tools </a:t>
            </a:r>
          </a:p>
        </p:txBody>
      </p:sp>
      <p:sp>
        <p:nvSpPr>
          <p:cNvPr id="41" name="Rounded Rectangular Callout 40">
            <a:extLst>
              <a:ext uri="{FF2B5EF4-FFF2-40B4-BE49-F238E27FC236}">
                <a16:creationId xmlns:a16="http://schemas.microsoft.com/office/drawing/2014/main" xmlns="" id="{F47C7D04-CB9B-DC41-8409-8F5CBA6FCEF8}"/>
              </a:ext>
            </a:extLst>
          </p:cNvPr>
          <p:cNvSpPr/>
          <p:nvPr/>
        </p:nvSpPr>
        <p:spPr>
          <a:xfrm>
            <a:off x="919093" y="3374902"/>
            <a:ext cx="1840103" cy="600438"/>
          </a:xfrm>
          <a:prstGeom prst="wedgeRoundRectCallout">
            <a:avLst>
              <a:gd name="adj1" fmla="val 65068"/>
              <a:gd name="adj2" fmla="val 394584"/>
              <a:gd name="adj3" fmla="val 16667"/>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57123" tIns="28561" rIns="57123" bIns="28561" rtlCol="0" anchor="ctr"/>
          <a:lstStyle/>
          <a:p>
            <a:pPr algn="ctr"/>
            <a:r>
              <a:rPr lang="en-US" dirty="0">
                <a:solidFill>
                  <a:srgbClr val="000000"/>
                </a:solidFill>
              </a:rPr>
              <a:t>Predictions &amp; Planning Tool </a:t>
            </a:r>
          </a:p>
        </p:txBody>
      </p:sp>
      <p:sp>
        <p:nvSpPr>
          <p:cNvPr id="4" name="Right Arrow 3"/>
          <p:cNvSpPr/>
          <p:nvPr/>
        </p:nvSpPr>
        <p:spPr>
          <a:xfrm>
            <a:off x="8287387" y="6000009"/>
            <a:ext cx="623280" cy="569903"/>
          </a:xfrm>
          <a:prstGeom prst="rightArrow">
            <a:avLst/>
          </a:prstGeom>
          <a:solidFill>
            <a:schemeClr val="tx1"/>
          </a:solidFill>
          <a:ln>
            <a:solidFill>
              <a:srgbClr val="0000FF"/>
            </a:solidFill>
          </a:ln>
        </p:spPr>
        <p:style>
          <a:lnRef idx="1">
            <a:schemeClr val="accent1"/>
          </a:lnRef>
          <a:fillRef idx="3">
            <a:schemeClr val="accent1"/>
          </a:fillRef>
          <a:effectRef idx="2">
            <a:schemeClr val="accent1"/>
          </a:effectRef>
          <a:fontRef idx="minor">
            <a:schemeClr val="lt1"/>
          </a:fontRef>
        </p:style>
        <p:txBody>
          <a:bodyPr lIns="54400" tIns="27200" rIns="54400" bIns="27200" rtlCol="0" anchor="ctr"/>
          <a:lstStyle/>
          <a:p>
            <a:pPr algn="ctr"/>
            <a:r>
              <a:rPr lang="en-US" sz="945" dirty="0"/>
              <a:t>Next Unit</a:t>
            </a:r>
          </a:p>
        </p:txBody>
      </p:sp>
      <p:grpSp>
        <p:nvGrpSpPr>
          <p:cNvPr id="43" name="Group 42"/>
          <p:cNvGrpSpPr/>
          <p:nvPr/>
        </p:nvGrpSpPr>
        <p:grpSpPr>
          <a:xfrm>
            <a:off x="3228736" y="3661974"/>
            <a:ext cx="3309356" cy="2979112"/>
            <a:chOff x="7749620" y="4073100"/>
            <a:chExt cx="5632799" cy="4910880"/>
          </a:xfrm>
        </p:grpSpPr>
        <p:sp>
          <p:nvSpPr>
            <p:cNvPr id="44" name="Isosceles Triangle 43"/>
            <p:cNvSpPr/>
            <p:nvPr/>
          </p:nvSpPr>
          <p:spPr>
            <a:xfrm>
              <a:off x="7749620" y="4073100"/>
              <a:ext cx="5632799" cy="4910880"/>
            </a:xfrm>
            <a:prstGeom prst="triangle">
              <a:avLst/>
            </a:prstGeom>
          </p:spPr>
          <p:style>
            <a:lnRef idx="1">
              <a:schemeClr val="accent1"/>
            </a:lnRef>
            <a:fillRef idx="3">
              <a:schemeClr val="accent1"/>
            </a:fillRef>
            <a:effectRef idx="2">
              <a:schemeClr val="accent1"/>
            </a:effectRef>
            <a:fontRef idx="minor">
              <a:schemeClr val="lt1"/>
            </a:fontRef>
          </p:style>
          <p:txBody>
            <a:bodyPr lIns="40651" tIns="20325" rIns="40651" bIns="20325" spcCol="0" rtlCol="0" anchor="ctr"/>
            <a:lstStyle/>
            <a:p>
              <a:pPr algn="ctr"/>
              <a:endParaRPr lang="en-US" sz="1722" dirty="0"/>
            </a:p>
          </p:txBody>
        </p:sp>
        <p:cxnSp>
          <p:nvCxnSpPr>
            <p:cNvPr id="45" name="Straight Connector 44"/>
            <p:cNvCxnSpPr/>
            <p:nvPr/>
          </p:nvCxnSpPr>
          <p:spPr>
            <a:xfrm>
              <a:off x="9383616" y="6272945"/>
              <a:ext cx="2379473"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8562409" y="7569285"/>
              <a:ext cx="4008883"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8615587" y="7716163"/>
              <a:ext cx="3967704" cy="1159826"/>
            </a:xfrm>
            <a:prstGeom prst="rect">
              <a:avLst/>
            </a:prstGeom>
            <a:noFill/>
          </p:spPr>
          <p:txBody>
            <a:bodyPr wrap="none" rtlCol="0">
              <a:spAutoFit/>
            </a:bodyPr>
            <a:lstStyle/>
            <a:p>
              <a:pPr algn="ctr"/>
              <a:r>
                <a:rPr lang="en-US" sz="1722" dirty="0"/>
                <a:t>Observations</a:t>
              </a:r>
              <a:br>
                <a:rPr lang="en-US" sz="1722" dirty="0"/>
              </a:br>
              <a:r>
                <a:rPr lang="en-US" sz="1125" dirty="0"/>
                <a:t>Growth, movement, decay, burning, </a:t>
              </a:r>
              <a:br>
                <a:rPr lang="en-US" sz="1125" dirty="0"/>
              </a:br>
              <a:r>
                <a:rPr lang="en-US" sz="1125" dirty="0"/>
                <a:t>biomass pyramid, climate change </a:t>
              </a:r>
              <a:endParaRPr lang="en-US" sz="1722" dirty="0"/>
            </a:p>
          </p:txBody>
        </p:sp>
        <p:sp>
          <p:nvSpPr>
            <p:cNvPr id="48" name="TextBox 47"/>
            <p:cNvSpPr txBox="1"/>
            <p:nvPr/>
          </p:nvSpPr>
          <p:spPr>
            <a:xfrm>
              <a:off x="8723213" y="6437014"/>
              <a:ext cx="3705774" cy="1159826"/>
            </a:xfrm>
            <a:prstGeom prst="rect">
              <a:avLst/>
            </a:prstGeom>
            <a:noFill/>
          </p:spPr>
          <p:txBody>
            <a:bodyPr wrap="none" rtlCol="0">
              <a:spAutoFit/>
            </a:bodyPr>
            <a:lstStyle/>
            <a:p>
              <a:pPr algn="ctr"/>
              <a:r>
                <a:rPr lang="en-US" sz="1722" dirty="0"/>
                <a:t>Patterns:</a:t>
              </a:r>
              <a:br>
                <a:rPr lang="en-US" sz="1722" dirty="0"/>
              </a:br>
              <a:r>
                <a:rPr lang="en-US" sz="1125" dirty="0"/>
                <a:t>Patterns of change in mass &amp; BTB;</a:t>
              </a:r>
              <a:br>
                <a:rPr lang="en-US" sz="1125" dirty="0"/>
              </a:br>
              <a:r>
                <a:rPr lang="en-US" sz="1125" dirty="0"/>
                <a:t>biomass pyramid; global patterns</a:t>
              </a:r>
              <a:endParaRPr lang="en-US" sz="1722" dirty="0"/>
            </a:p>
          </p:txBody>
        </p:sp>
        <p:sp>
          <p:nvSpPr>
            <p:cNvPr id="49" name="TextBox 48"/>
            <p:cNvSpPr txBox="1"/>
            <p:nvPr/>
          </p:nvSpPr>
          <p:spPr>
            <a:xfrm>
              <a:off x="9646202" y="5127187"/>
              <a:ext cx="1785894" cy="1159826"/>
            </a:xfrm>
            <a:prstGeom prst="rect">
              <a:avLst/>
            </a:prstGeom>
            <a:noFill/>
          </p:spPr>
          <p:txBody>
            <a:bodyPr wrap="square" rtlCol="0">
              <a:spAutoFit/>
            </a:bodyPr>
            <a:lstStyle/>
            <a:p>
              <a:pPr algn="ctr"/>
              <a:r>
                <a:rPr lang="en-US" sz="1722" dirty="0"/>
                <a:t>Models:</a:t>
              </a:r>
              <a:br>
                <a:rPr lang="en-US" sz="1722" dirty="0"/>
              </a:br>
              <a:r>
                <a:rPr lang="en-US" sz="1125"/>
                <a:t>Chemical change</a:t>
              </a:r>
              <a:endParaRPr lang="en-US" sz="1722" dirty="0"/>
            </a:p>
          </p:txBody>
        </p:sp>
      </p:grpSp>
      <p:sp>
        <p:nvSpPr>
          <p:cNvPr id="14" name="Right Arrow 13"/>
          <p:cNvSpPr/>
          <p:nvPr/>
        </p:nvSpPr>
        <p:spPr>
          <a:xfrm rot="18073251">
            <a:off x="1583958" y="4208149"/>
            <a:ext cx="2609825" cy="961902"/>
          </a:xfrm>
          <a:prstGeom prst="right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87064" tIns="43531" rIns="87064" bIns="43531" spcCol="0" rtlCol="0" anchor="ctr"/>
          <a:lstStyle/>
          <a:p>
            <a:pPr algn="ctr"/>
            <a:r>
              <a:rPr lang="en-US" sz="1417" dirty="0"/>
              <a:t> Inquiry </a:t>
            </a:r>
          </a:p>
          <a:p>
            <a:pPr algn="ctr"/>
            <a:r>
              <a:rPr lang="en-US" sz="1417" dirty="0"/>
              <a:t>(up the triangle)</a:t>
            </a:r>
          </a:p>
        </p:txBody>
      </p:sp>
      <p:sp>
        <p:nvSpPr>
          <p:cNvPr id="15" name="Right Arrow 14"/>
          <p:cNvSpPr/>
          <p:nvPr/>
        </p:nvSpPr>
        <p:spPr>
          <a:xfrm rot="3497238">
            <a:off x="5470214" y="4143604"/>
            <a:ext cx="2619181" cy="961902"/>
          </a:xfrm>
          <a:prstGeom prst="rightArrow">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lIns="87064" tIns="43531" rIns="87064" bIns="43531" spcCol="0" rtlCol="0" anchor="ctr"/>
          <a:lstStyle/>
          <a:p>
            <a:pPr algn="ctr"/>
            <a:r>
              <a:rPr lang="en-US" sz="1417" dirty="0"/>
              <a:t>Explanations</a:t>
            </a:r>
          </a:p>
          <a:p>
            <a:pPr algn="ctr"/>
            <a:r>
              <a:rPr lang="en-US" sz="1417" dirty="0"/>
              <a:t>(down the triangle)</a:t>
            </a:r>
          </a:p>
        </p:txBody>
      </p:sp>
      <p:sp>
        <p:nvSpPr>
          <p:cNvPr id="27" name="Oval 26"/>
          <p:cNvSpPr/>
          <p:nvPr/>
        </p:nvSpPr>
        <p:spPr>
          <a:xfrm>
            <a:off x="5275830" y="3806900"/>
            <a:ext cx="862207" cy="803560"/>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lIns="54400" tIns="27200" rIns="54400" bIns="27200" rtlCol="0" anchor="ctr"/>
          <a:lstStyle/>
          <a:p>
            <a:pPr algn="ctr"/>
            <a:r>
              <a:rPr lang="en-US" sz="945" dirty="0"/>
              <a:t>Molecular Models</a:t>
            </a:r>
          </a:p>
        </p:txBody>
      </p:sp>
      <p:sp>
        <p:nvSpPr>
          <p:cNvPr id="29" name="Oval 28"/>
          <p:cNvSpPr/>
          <p:nvPr/>
        </p:nvSpPr>
        <p:spPr>
          <a:xfrm>
            <a:off x="6234747" y="5898082"/>
            <a:ext cx="777752" cy="753907"/>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lIns="54400" tIns="27200" rIns="54400" bIns="27200" rtlCol="0" anchor="ctr"/>
          <a:lstStyle/>
          <a:p>
            <a:pPr algn="ctr"/>
            <a:r>
              <a:rPr lang="en-US" sz="938" dirty="0"/>
              <a:t>More Support</a:t>
            </a:r>
          </a:p>
        </p:txBody>
      </p:sp>
      <p:sp>
        <p:nvSpPr>
          <p:cNvPr id="38" name="Right Arrow 37"/>
          <p:cNvSpPr/>
          <p:nvPr/>
        </p:nvSpPr>
        <p:spPr>
          <a:xfrm>
            <a:off x="200846" y="6055459"/>
            <a:ext cx="534783" cy="517710"/>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54400" tIns="27200" rIns="54400" bIns="27200" rtlCol="0" anchor="ctr"/>
          <a:lstStyle/>
          <a:p>
            <a:pPr algn="ctr"/>
            <a:r>
              <a:rPr lang="en-US" sz="945" dirty="0"/>
              <a:t>Start</a:t>
            </a:r>
          </a:p>
        </p:txBody>
      </p:sp>
      <p:sp>
        <p:nvSpPr>
          <p:cNvPr id="20" name="Oval 19"/>
          <p:cNvSpPr/>
          <p:nvPr/>
        </p:nvSpPr>
        <p:spPr>
          <a:xfrm>
            <a:off x="6874808" y="5907953"/>
            <a:ext cx="750002" cy="753907"/>
          </a:xfrm>
          <a:prstGeom prst="ellipse">
            <a:avLst/>
          </a:prstGeom>
          <a:solidFill>
            <a:srgbClr val="0432FF"/>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54400" tIns="27200" rIns="54400" bIns="27200" rtlCol="0" anchor="ctr"/>
          <a:lstStyle/>
          <a:p>
            <a:pPr algn="ctr"/>
            <a:r>
              <a:rPr lang="en-US" sz="938" dirty="0"/>
              <a:t>Less Support</a:t>
            </a:r>
          </a:p>
        </p:txBody>
      </p:sp>
      <p:sp>
        <p:nvSpPr>
          <p:cNvPr id="33" name="Oval 32"/>
          <p:cNvSpPr/>
          <p:nvPr/>
        </p:nvSpPr>
        <p:spPr>
          <a:xfrm>
            <a:off x="7587651" y="5898082"/>
            <a:ext cx="744194" cy="753907"/>
          </a:xfrm>
          <a:prstGeom prst="ellipse">
            <a:avLst/>
          </a:prstGeom>
          <a:solidFill>
            <a:schemeClr val="tx1"/>
          </a:solidFill>
          <a:ln>
            <a:solidFill>
              <a:srgbClr val="0000FF"/>
            </a:solidFill>
          </a:ln>
        </p:spPr>
        <p:style>
          <a:lnRef idx="1">
            <a:schemeClr val="accent1"/>
          </a:lnRef>
          <a:fillRef idx="3">
            <a:schemeClr val="accent1"/>
          </a:fillRef>
          <a:effectRef idx="2">
            <a:schemeClr val="accent1"/>
          </a:effectRef>
          <a:fontRef idx="minor">
            <a:schemeClr val="lt1"/>
          </a:fontRef>
        </p:style>
        <p:txBody>
          <a:bodyPr lIns="54400" tIns="27200" rIns="54400" bIns="27200" rtlCol="0" anchor="ctr"/>
          <a:lstStyle/>
          <a:p>
            <a:pPr algn="ctr"/>
            <a:endParaRPr lang="en-US" sz="945" dirty="0"/>
          </a:p>
        </p:txBody>
      </p:sp>
      <p:sp>
        <p:nvSpPr>
          <p:cNvPr id="26" name="Oval 25"/>
          <p:cNvSpPr/>
          <p:nvPr/>
        </p:nvSpPr>
        <p:spPr>
          <a:xfrm>
            <a:off x="782552" y="5922381"/>
            <a:ext cx="730747" cy="753907"/>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54400" tIns="27200" rIns="54400" bIns="27200" rtlCol="0" anchor="ctr"/>
          <a:lstStyle/>
          <a:p>
            <a:pPr algn="ctr"/>
            <a:r>
              <a:rPr lang="en-US" sz="945" dirty="0"/>
              <a:t>Pretest</a:t>
            </a:r>
          </a:p>
        </p:txBody>
      </p:sp>
      <p:sp>
        <p:nvSpPr>
          <p:cNvPr id="30" name="Oval 29"/>
          <p:cNvSpPr/>
          <p:nvPr/>
        </p:nvSpPr>
        <p:spPr>
          <a:xfrm>
            <a:off x="1420346" y="5949416"/>
            <a:ext cx="761683" cy="753907"/>
          </a:xfrm>
          <a:prstGeom prst="ellipse">
            <a:avLst/>
          </a:prstGeom>
          <a:solidFill>
            <a:srgbClr val="FF0000"/>
          </a:solidFill>
          <a:ln>
            <a:solidFill>
              <a:srgbClr val="0000FF"/>
            </a:solidFill>
          </a:ln>
        </p:spPr>
        <p:style>
          <a:lnRef idx="1">
            <a:schemeClr val="accent1"/>
          </a:lnRef>
          <a:fillRef idx="3">
            <a:schemeClr val="accent1"/>
          </a:fillRef>
          <a:effectRef idx="2">
            <a:schemeClr val="accent1"/>
          </a:effectRef>
          <a:fontRef idx="minor">
            <a:schemeClr val="lt1"/>
          </a:fontRef>
        </p:style>
        <p:txBody>
          <a:bodyPr lIns="54400" tIns="27200" rIns="54400" bIns="27200" rtlCol="0" anchor="ctr"/>
          <a:lstStyle/>
          <a:p>
            <a:pPr algn="ctr"/>
            <a:endParaRPr lang="en-US" sz="945" dirty="0"/>
          </a:p>
        </p:txBody>
      </p:sp>
      <p:sp>
        <p:nvSpPr>
          <p:cNvPr id="31" name="Oval 30"/>
          <p:cNvSpPr/>
          <p:nvPr/>
        </p:nvSpPr>
        <p:spPr>
          <a:xfrm>
            <a:off x="2134921" y="5922381"/>
            <a:ext cx="764448" cy="753907"/>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lIns="54400" tIns="27200" rIns="54400" bIns="27200" rtlCol="0" anchor="ctr"/>
          <a:lstStyle/>
          <a:p>
            <a:pPr algn="ctr"/>
            <a:endParaRPr lang="en-US" sz="750" dirty="0"/>
          </a:p>
        </p:txBody>
      </p:sp>
      <p:sp>
        <p:nvSpPr>
          <p:cNvPr id="32" name="Oval 31"/>
          <p:cNvSpPr/>
          <p:nvPr/>
        </p:nvSpPr>
        <p:spPr>
          <a:xfrm>
            <a:off x="2808512" y="5907953"/>
            <a:ext cx="750582" cy="753907"/>
          </a:xfrm>
          <a:prstGeom prst="ellips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54400" tIns="27200" rIns="54400" bIns="27200" rtlCol="0" anchor="ctr"/>
          <a:lstStyle/>
          <a:p>
            <a:pPr algn="ctr"/>
            <a:endParaRPr lang="en-US" sz="945" dirty="0"/>
          </a:p>
        </p:txBody>
      </p:sp>
      <p:sp>
        <p:nvSpPr>
          <p:cNvPr id="34" name="Oval 33"/>
          <p:cNvSpPr/>
          <p:nvPr/>
        </p:nvSpPr>
        <p:spPr>
          <a:xfrm>
            <a:off x="3071169" y="4874190"/>
            <a:ext cx="811785" cy="753907"/>
          </a:xfrm>
          <a:prstGeom prst="ellips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54400" tIns="27200" rIns="54400" bIns="27200" rtlCol="0" anchor="ctr"/>
          <a:lstStyle/>
          <a:p>
            <a:pPr algn="ctr"/>
            <a:r>
              <a:rPr lang="en-US" sz="945" dirty="0"/>
              <a:t>Observe</a:t>
            </a:r>
          </a:p>
        </p:txBody>
      </p:sp>
      <p:sp>
        <p:nvSpPr>
          <p:cNvPr id="35" name="Oval 34"/>
          <p:cNvSpPr/>
          <p:nvPr/>
        </p:nvSpPr>
        <p:spPr>
          <a:xfrm>
            <a:off x="3706263" y="3806900"/>
            <a:ext cx="782899" cy="753907"/>
          </a:xfrm>
          <a:prstGeom prst="ellips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54400" tIns="27200" rIns="54400" bIns="27200" rtlCol="0" anchor="ctr"/>
          <a:lstStyle/>
          <a:p>
            <a:pPr algn="ctr"/>
            <a:endParaRPr lang="en-US" sz="889" dirty="0"/>
          </a:p>
        </p:txBody>
      </p:sp>
      <p:sp>
        <p:nvSpPr>
          <p:cNvPr id="2" name="TextBox 1"/>
          <p:cNvSpPr txBox="1"/>
          <p:nvPr/>
        </p:nvSpPr>
        <p:spPr>
          <a:xfrm>
            <a:off x="2075499" y="6140260"/>
            <a:ext cx="834119" cy="383182"/>
          </a:xfrm>
          <a:prstGeom prst="rect">
            <a:avLst/>
          </a:prstGeom>
          <a:noFill/>
        </p:spPr>
        <p:txBody>
          <a:bodyPr wrap="square" rtlCol="0">
            <a:spAutoFit/>
          </a:bodyPr>
          <a:lstStyle/>
          <a:p>
            <a:pPr algn="ctr"/>
            <a:r>
              <a:rPr lang="en-US" sz="945" dirty="0">
                <a:solidFill>
                  <a:schemeClr val="bg1"/>
                </a:solidFill>
              </a:rPr>
              <a:t>Foundational knowledge</a:t>
            </a:r>
          </a:p>
        </p:txBody>
      </p:sp>
      <p:sp>
        <p:nvSpPr>
          <p:cNvPr id="3" name="TextBox 2"/>
          <p:cNvSpPr txBox="1"/>
          <p:nvPr/>
        </p:nvSpPr>
        <p:spPr>
          <a:xfrm>
            <a:off x="2876084" y="5970011"/>
            <a:ext cx="644808" cy="674031"/>
          </a:xfrm>
          <a:prstGeom prst="rect">
            <a:avLst/>
          </a:prstGeom>
          <a:noFill/>
        </p:spPr>
        <p:txBody>
          <a:bodyPr wrap="square" rtlCol="0">
            <a:spAutoFit/>
          </a:bodyPr>
          <a:lstStyle/>
          <a:p>
            <a:pPr algn="ctr"/>
            <a:r>
              <a:rPr lang="en-US" sz="945" dirty="0">
                <a:solidFill>
                  <a:srgbClr val="FFFFFF"/>
                </a:solidFill>
              </a:rPr>
              <a:t>Predict </a:t>
            </a:r>
          </a:p>
          <a:p>
            <a:pPr algn="ctr"/>
            <a:r>
              <a:rPr lang="en-US" sz="945" dirty="0">
                <a:solidFill>
                  <a:srgbClr val="FFFFFF"/>
                </a:solidFill>
              </a:rPr>
              <a:t>and </a:t>
            </a:r>
          </a:p>
          <a:p>
            <a:pPr algn="ctr"/>
            <a:r>
              <a:rPr lang="en-US" sz="945" dirty="0">
                <a:solidFill>
                  <a:srgbClr val="FFFFFF"/>
                </a:solidFill>
              </a:rPr>
              <a:t>Express Ideas</a:t>
            </a:r>
          </a:p>
        </p:txBody>
      </p:sp>
      <p:sp>
        <p:nvSpPr>
          <p:cNvPr id="5" name="TextBox 4"/>
          <p:cNvSpPr txBox="1"/>
          <p:nvPr/>
        </p:nvSpPr>
        <p:spPr>
          <a:xfrm>
            <a:off x="3668847" y="3950580"/>
            <a:ext cx="877163" cy="528606"/>
          </a:xfrm>
          <a:prstGeom prst="rect">
            <a:avLst/>
          </a:prstGeom>
          <a:noFill/>
        </p:spPr>
        <p:txBody>
          <a:bodyPr wrap="square" rtlCol="0">
            <a:spAutoFit/>
          </a:bodyPr>
          <a:lstStyle/>
          <a:p>
            <a:pPr algn="ctr"/>
            <a:r>
              <a:rPr lang="en-US" sz="945" dirty="0">
                <a:solidFill>
                  <a:srgbClr val="FFFFFF"/>
                </a:solidFill>
              </a:rPr>
              <a:t>Evidence-</a:t>
            </a:r>
          </a:p>
          <a:p>
            <a:pPr algn="ctr"/>
            <a:r>
              <a:rPr lang="en-US" sz="945" dirty="0">
                <a:solidFill>
                  <a:srgbClr val="FFFFFF"/>
                </a:solidFill>
              </a:rPr>
              <a:t>Based </a:t>
            </a:r>
          </a:p>
          <a:p>
            <a:pPr algn="ctr"/>
            <a:r>
              <a:rPr lang="en-US" sz="945" dirty="0">
                <a:solidFill>
                  <a:srgbClr val="FFFFFF"/>
                </a:solidFill>
              </a:rPr>
              <a:t>Arguments</a:t>
            </a:r>
          </a:p>
        </p:txBody>
      </p:sp>
      <p:sp>
        <p:nvSpPr>
          <p:cNvPr id="6" name="TextBox 5"/>
          <p:cNvSpPr txBox="1"/>
          <p:nvPr/>
        </p:nvSpPr>
        <p:spPr>
          <a:xfrm>
            <a:off x="7723350" y="6189577"/>
            <a:ext cx="588623" cy="237757"/>
          </a:xfrm>
          <a:prstGeom prst="rect">
            <a:avLst/>
          </a:prstGeom>
          <a:noFill/>
        </p:spPr>
        <p:txBody>
          <a:bodyPr wrap="none" rtlCol="0">
            <a:spAutoFit/>
          </a:bodyPr>
          <a:lstStyle/>
          <a:p>
            <a:r>
              <a:rPr lang="en-US" sz="945" dirty="0">
                <a:solidFill>
                  <a:srgbClr val="FFFFFF"/>
                </a:solidFill>
              </a:rPr>
              <a:t>Posttest</a:t>
            </a:r>
          </a:p>
        </p:txBody>
      </p:sp>
      <p:sp>
        <p:nvSpPr>
          <p:cNvPr id="8" name="TextBox 7"/>
          <p:cNvSpPr txBox="1"/>
          <p:nvPr/>
        </p:nvSpPr>
        <p:spPr>
          <a:xfrm>
            <a:off x="1451576" y="6076178"/>
            <a:ext cx="694703" cy="528606"/>
          </a:xfrm>
          <a:prstGeom prst="rect">
            <a:avLst/>
          </a:prstGeom>
          <a:noFill/>
        </p:spPr>
        <p:txBody>
          <a:bodyPr wrap="square" rtlCol="0">
            <a:spAutoFit/>
          </a:bodyPr>
          <a:lstStyle/>
          <a:p>
            <a:pPr algn="ctr"/>
            <a:r>
              <a:rPr lang="en-US" sz="945" dirty="0">
                <a:solidFill>
                  <a:srgbClr val="FFFFFF"/>
                </a:solidFill>
              </a:rPr>
              <a:t>Establish the Problem</a:t>
            </a:r>
          </a:p>
        </p:txBody>
      </p:sp>
      <p:sp>
        <p:nvSpPr>
          <p:cNvPr id="42" name="Title 6">
            <a:extLst>
              <a:ext uri="{FF2B5EF4-FFF2-40B4-BE49-F238E27FC236}">
                <a16:creationId xmlns:a16="http://schemas.microsoft.com/office/drawing/2014/main" xmlns="" id="{416154DC-7FAC-C549-B65A-BF93D5CBA493}"/>
              </a:ext>
            </a:extLst>
          </p:cNvPr>
          <p:cNvSpPr txBox="1">
            <a:spLocks/>
          </p:cNvSpPr>
          <p:nvPr/>
        </p:nvSpPr>
        <p:spPr>
          <a:xfrm>
            <a:off x="200846" y="154677"/>
            <a:ext cx="8713344" cy="96920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50000"/>
              </a:lnSpc>
            </a:pPr>
            <a:r>
              <a:rPr lang="en-US" sz="3600" i="1"/>
              <a:t>Carbon TIME </a:t>
            </a:r>
            <a:r>
              <a:rPr lang="en-US" sz="3600"/>
              <a:t>Process Tools: Student Storyline</a:t>
            </a:r>
            <a:endParaRPr lang="en-US" sz="3600" b="1" dirty="0"/>
          </a:p>
        </p:txBody>
      </p:sp>
      <p:sp>
        <p:nvSpPr>
          <p:cNvPr id="50" name="TextBox 49">
            <a:extLst>
              <a:ext uri="{FF2B5EF4-FFF2-40B4-BE49-F238E27FC236}">
                <a16:creationId xmlns:a16="http://schemas.microsoft.com/office/drawing/2014/main" xmlns="" id="{323305DE-866A-624A-A816-45275C7341DB}"/>
              </a:ext>
            </a:extLst>
          </p:cNvPr>
          <p:cNvSpPr txBox="1"/>
          <p:nvPr/>
        </p:nvSpPr>
        <p:spPr>
          <a:xfrm>
            <a:off x="644" y="742708"/>
            <a:ext cx="9251233" cy="707870"/>
          </a:xfrm>
          <a:prstGeom prst="rect">
            <a:avLst/>
          </a:prstGeom>
          <a:noFill/>
        </p:spPr>
        <p:txBody>
          <a:bodyPr wrap="none" lIns="91425" tIns="45712" rIns="91425" bIns="45712" rtlCol="0">
            <a:spAutoFit/>
          </a:bodyPr>
          <a:lstStyle/>
          <a:p>
            <a:r>
              <a:rPr lang="en-US" sz="2000" i="1" dirty="0"/>
              <a:t>How</a:t>
            </a:r>
            <a:r>
              <a:rPr lang="en-US" sz="2000" dirty="0"/>
              <a:t> students are figuring out the movement and transformation of matter and energy </a:t>
            </a:r>
          </a:p>
          <a:p>
            <a:endParaRPr lang="en-US" sz="2000" dirty="0"/>
          </a:p>
        </p:txBody>
      </p:sp>
    </p:spTree>
    <p:extLst>
      <p:ext uri="{BB962C8B-B14F-4D97-AF65-F5344CB8AC3E}">
        <p14:creationId xmlns:p14="http://schemas.microsoft.com/office/powerpoint/2010/main" val="2668953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92"/>
            <a:ext cx="8229600" cy="1143000"/>
          </a:xfrm>
        </p:spPr>
        <p:txBody>
          <a:bodyPr>
            <a:normAutofit fontScale="90000"/>
          </a:bodyPr>
          <a:lstStyle/>
          <a:p>
            <a:r>
              <a:rPr lang="en-US" dirty="0" smtClean="0"/>
              <a:t>Classroom Context: </a:t>
            </a:r>
            <a:br>
              <a:rPr lang="en-US" dirty="0" smtClean="0"/>
            </a:br>
            <a:r>
              <a:rPr lang="en-US" i="1" dirty="0" smtClean="0"/>
              <a:t>Carbon TIME </a:t>
            </a:r>
            <a:r>
              <a:rPr lang="en-US" dirty="0" smtClean="0"/>
              <a:t>Discourse Routine</a:t>
            </a:r>
            <a:endParaRPr lang="en-US" dirty="0"/>
          </a:p>
        </p:txBody>
      </p:sp>
      <p:pic>
        <p:nvPicPr>
          <p:cNvPr id="8" name="Picture 7" descr="4.3_Evidence_Based_Arguments_Tool_for_Ethanol_Burnin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69929">
            <a:off x="3233889" y="1710271"/>
            <a:ext cx="5931130" cy="4583146"/>
          </a:xfrm>
          <a:prstGeom prst="rect">
            <a:avLst/>
          </a:prstGeom>
          <a:solidFill>
            <a:schemeClr val="bg1"/>
          </a:solidFill>
          <a:ln>
            <a:solidFill>
              <a:schemeClr val="tx1"/>
            </a:solidFill>
          </a:ln>
        </p:spPr>
      </p:pic>
      <p:pic>
        <p:nvPicPr>
          <p:cNvPr id="5" name="Picture 4" descr="divergent-convergent-think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37" y="1975595"/>
            <a:ext cx="3222853" cy="3399447"/>
          </a:xfrm>
          <a:prstGeom prst="rect">
            <a:avLst/>
          </a:prstGeom>
          <a:solidFill>
            <a:schemeClr val="bg1"/>
          </a:solidFill>
          <a:ln>
            <a:solidFill>
              <a:srgbClr val="000000"/>
            </a:solidFill>
          </a:ln>
        </p:spPr>
      </p:pic>
      <p:sp>
        <p:nvSpPr>
          <p:cNvPr id="4" name="Content Placeholder 5"/>
          <p:cNvSpPr txBox="1">
            <a:spLocks/>
          </p:cNvSpPr>
          <p:nvPr/>
        </p:nvSpPr>
        <p:spPr>
          <a:xfrm>
            <a:off x="3376093" y="3124200"/>
            <a:ext cx="3232978" cy="3632785"/>
          </a:xfrm>
          <a:prstGeom prst="rect">
            <a:avLst/>
          </a:prstGeom>
          <a:solidFill>
            <a:schemeClr val="bg1"/>
          </a:solidFill>
          <a:ln>
            <a:solidFill>
              <a:schemeClr val="tx1"/>
            </a:solidFill>
          </a:ln>
        </p:spPr>
        <p:txBody>
          <a:bodyPr>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US" sz="1200" b="1" dirty="0" smtClean="0"/>
          </a:p>
          <a:p>
            <a:pPr marL="0" indent="0" algn="ctr">
              <a:buFont typeface="Arial"/>
              <a:buNone/>
            </a:pPr>
            <a:r>
              <a:rPr lang="en-US" sz="2600" b="1" dirty="0" smtClean="0"/>
              <a:t>Steps in a </a:t>
            </a:r>
            <a:r>
              <a:rPr lang="en-US" sz="2600" b="1" i="1" dirty="0" smtClean="0"/>
              <a:t>Carbon TIME</a:t>
            </a:r>
            <a:r>
              <a:rPr lang="en-US" sz="2600" b="1" dirty="0" smtClean="0"/>
              <a:t> Discourse Routine</a:t>
            </a:r>
            <a:endParaRPr lang="en-US" sz="2600" dirty="0" smtClean="0"/>
          </a:p>
          <a:p>
            <a:pPr marL="514264" indent="-514264">
              <a:buFont typeface="+mj-lt"/>
              <a:buAutoNum type="arabicPeriod"/>
            </a:pPr>
            <a:r>
              <a:rPr lang="en-US" sz="2600" dirty="0" smtClean="0"/>
              <a:t>Introduction</a:t>
            </a:r>
          </a:p>
          <a:p>
            <a:pPr marL="514264" indent="-514264">
              <a:buFont typeface="+mj-lt"/>
              <a:buAutoNum type="arabicPeriod"/>
            </a:pPr>
            <a:r>
              <a:rPr lang="en-US" sz="2600" dirty="0" smtClean="0"/>
              <a:t>Private writing</a:t>
            </a:r>
          </a:p>
          <a:p>
            <a:pPr marL="514264" indent="-514264">
              <a:buFont typeface="+mj-lt"/>
              <a:buAutoNum type="arabicPeriod"/>
            </a:pPr>
            <a:r>
              <a:rPr lang="en-US" sz="2600" dirty="0" smtClean="0"/>
              <a:t>Sharing ideas</a:t>
            </a:r>
          </a:p>
          <a:p>
            <a:pPr marL="514264" indent="-514264">
              <a:buFont typeface="+mj-lt"/>
              <a:buAutoNum type="arabicPeriod"/>
            </a:pPr>
            <a:r>
              <a:rPr lang="en-US" sz="2600" dirty="0" smtClean="0"/>
              <a:t>Consensus-seeking discussion accompanied by public writing and revision</a:t>
            </a:r>
            <a:endParaRPr lang="en-US" sz="2600" dirty="0"/>
          </a:p>
        </p:txBody>
      </p:sp>
    </p:spTree>
    <p:extLst>
      <p:ext uri="{BB962C8B-B14F-4D97-AF65-F5344CB8AC3E}">
        <p14:creationId xmlns:p14="http://schemas.microsoft.com/office/powerpoint/2010/main" val="18104389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Question One</a:t>
            </a:r>
            <a:endParaRPr lang="en-US" dirty="0"/>
          </a:p>
        </p:txBody>
      </p:sp>
      <p:sp>
        <p:nvSpPr>
          <p:cNvPr id="3" name="Content Placeholder 2"/>
          <p:cNvSpPr>
            <a:spLocks noGrp="1"/>
          </p:cNvSpPr>
          <p:nvPr>
            <p:ph idx="1"/>
          </p:nvPr>
        </p:nvSpPr>
        <p:spPr/>
        <p:txBody>
          <a:bodyPr/>
          <a:lstStyle/>
          <a:p>
            <a:pPr marL="0" indent="0">
              <a:buNone/>
            </a:pPr>
            <a:r>
              <a:rPr lang="en-US" dirty="0"/>
              <a:t>What performances are being scaffolded through discourse in </a:t>
            </a:r>
            <a:r>
              <a:rPr lang="en-US" i="1" dirty="0"/>
              <a:t>Carbon TIME </a:t>
            </a:r>
            <a:r>
              <a:rPr lang="en-US" dirty="0"/>
              <a:t>classrooms?</a:t>
            </a:r>
          </a:p>
        </p:txBody>
      </p:sp>
    </p:spTree>
    <p:extLst>
      <p:ext uri="{BB962C8B-B14F-4D97-AF65-F5344CB8AC3E}">
        <p14:creationId xmlns:p14="http://schemas.microsoft.com/office/powerpoint/2010/main" val="277448010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879</TotalTime>
  <Words>4558</Words>
  <Application>Microsoft Macintosh PowerPoint</Application>
  <PresentationFormat>On-screen Show (4:3)</PresentationFormat>
  <Paragraphs>331</Paragraphs>
  <Slides>29</Slides>
  <Notes>29</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Relationships Among Patterns in Classroom Discourse and Student Learning Performances </vt:lpstr>
      <vt:lpstr>Research Questions</vt:lpstr>
      <vt:lpstr>Analytic Framework</vt:lpstr>
      <vt:lpstr>Cognitive Apprenticeship</vt:lpstr>
      <vt:lpstr>Mixed Methods Design</vt:lpstr>
      <vt:lpstr>Example Classrooms</vt:lpstr>
      <vt:lpstr>PowerPoint Presentation</vt:lpstr>
      <vt:lpstr>Classroom Context:  Carbon TIME Discourse Routine</vt:lpstr>
      <vt:lpstr>Research Question One</vt:lpstr>
      <vt:lpstr>Mr. Harris’s Class</vt:lpstr>
      <vt:lpstr>1. Introduction to Tool </vt:lpstr>
      <vt:lpstr>1. Introduction to Tool (cont.) </vt:lpstr>
      <vt:lpstr>2. Private Writing</vt:lpstr>
      <vt:lpstr>3. Sharing Ideas </vt:lpstr>
      <vt:lpstr>4. Class Poll</vt:lpstr>
      <vt:lpstr>Example Lesson Performance</vt:lpstr>
      <vt:lpstr>Ms. Callahan’s Class</vt:lpstr>
      <vt:lpstr>1. Introduction to Tool</vt:lpstr>
      <vt:lpstr>2. Private Writing</vt:lpstr>
      <vt:lpstr>3. Sharing Ideas </vt:lpstr>
      <vt:lpstr>4. Consensus-Seeking Discussion </vt:lpstr>
      <vt:lpstr> 4. Consensus-Seeking Discussion (cont.)</vt:lpstr>
      <vt:lpstr> 4. Consensus-Seeking Discussion (cont.)</vt:lpstr>
      <vt:lpstr>Scaffolded Performances</vt:lpstr>
      <vt:lpstr>Research Question Two</vt:lpstr>
      <vt:lpstr>Students’ Assessment Performances</vt:lpstr>
      <vt:lpstr>Limitations</vt:lpstr>
      <vt:lpstr>Mr. Harris’s Student Performance Example</vt:lpstr>
      <vt:lpstr>Ms. Callahan’s Student Performance Example</vt:lpstr>
    </vt:vector>
  </TitlesOfParts>
  <Company>University of Montana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Relationships Among Patterns in Classroom Discourse and Student Learning Performances </dc:title>
  <dc:creator>Beth Covitt</dc:creator>
  <cp:lastModifiedBy>Beth Covitt</cp:lastModifiedBy>
  <cp:revision>85</cp:revision>
  <dcterms:created xsi:type="dcterms:W3CDTF">2019-03-26T18:07:19Z</dcterms:created>
  <dcterms:modified xsi:type="dcterms:W3CDTF">2019-03-30T17:28:57Z</dcterms:modified>
</cp:coreProperties>
</file>